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20"/>
  </p:notesMasterIdLst>
  <p:sldIdLst>
    <p:sldId id="256" r:id="rId4"/>
    <p:sldId id="257" r:id="rId5"/>
    <p:sldId id="258" r:id="rId6"/>
    <p:sldId id="280" r:id="rId7"/>
    <p:sldId id="278" r:id="rId8"/>
    <p:sldId id="259" r:id="rId9"/>
    <p:sldId id="263" r:id="rId10"/>
    <p:sldId id="264" r:id="rId11"/>
    <p:sldId id="279" r:id="rId12"/>
    <p:sldId id="282" r:id="rId13"/>
    <p:sldId id="260" r:id="rId14"/>
    <p:sldId id="273" r:id="rId15"/>
    <p:sldId id="270" r:id="rId16"/>
    <p:sldId id="265" r:id="rId17"/>
    <p:sldId id="281" r:id="rId18"/>
    <p:sldId id="28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Helvetica" panose="020B0604020202020204" pitchFamily="34" charset="0"/>
      <p:regular r:id="rId25"/>
      <p:bold r:id="rId26"/>
      <p:italic r:id="rId27"/>
      <p:boldItalic r:id="rId28"/>
    </p:embeddedFont>
    <p:embeddedFont>
      <p:font typeface="Libre Franklin" pitchFamily="2" charset="0"/>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Times" panose="02020603050405020304" pitchFamily="18" charset="0"/>
      <p:regular r:id="rId37"/>
      <p:bold r:id="rId38"/>
      <p:italic r:id="rId39"/>
      <p:boldItalic r:id="rId40"/>
    </p:embeddedFont>
    <p:embeddedFont>
      <p:font typeface="Trebuchet MS" panose="020B0603020202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1tYWX+nr+eBigYwqE4cMPJZtS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BF7B30-8EFC-415F-8F27-1AE6B578A30F}" v="10" dt="2022-10-12T20:13:08.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3"/>
    <p:restoredTop sz="68844" autoAdjust="0"/>
  </p:normalViewPr>
  <p:slideViewPr>
    <p:cSldViewPr snapToGrid="0">
      <p:cViewPr varScale="1">
        <p:scale>
          <a:sx n="77" d="100"/>
          <a:sy n="77" d="100"/>
        </p:scale>
        <p:origin x="20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Master" Target="slideMasters/slideMaster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Internet Recharter Guide and Timeline was created to assist units and commissioners with managing their recharter on a timeline to allow them enough time to submit for proper review prior to their charter due date. </a:t>
            </a:r>
            <a:endParaRPr dirty="0"/>
          </a:p>
        </p:txBody>
      </p:sp>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343268d990_0_75:notes"/>
          <p:cNvSpPr>
            <a:spLocks noGrp="1" noRot="1" noChangeAspect="1"/>
          </p:cNvSpPr>
          <p:nvPr>
            <p:ph type="sldImg" idx="2"/>
          </p:nvPr>
        </p:nvSpPr>
        <p:spPr>
          <a:xfrm>
            <a:off x="122238" y="217488"/>
            <a:ext cx="1925637" cy="108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1343268d990_0_75:notes"/>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Knowing the most common reasons recharters are not processed will help units to avoid these defects when submitting and also avoid the delays that go along with these. </a:t>
            </a:r>
            <a:endParaRPr sz="1200" dirty="0">
              <a:solidFill>
                <a:schemeClr val="dk1"/>
              </a:solidFill>
              <a:latin typeface="Arial"/>
              <a:ea typeface="Arial"/>
              <a:cs typeface="Arial"/>
              <a:sym typeface="Arial"/>
            </a:endParaRPr>
          </a:p>
        </p:txBody>
      </p:sp>
      <p:sp>
        <p:nvSpPr>
          <p:cNvPr id="85" name="Google Shape;85;g1343268d990_0_75: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t>Bill</a:t>
            </a:r>
          </a:p>
          <a:p>
            <a:endParaRPr lang="en-US"/>
          </a:p>
        </p:txBody>
      </p:sp>
      <p:sp>
        <p:nvSpPr>
          <p:cNvPr id="4" name="Date Placeholder 3"/>
          <p:cNvSpPr>
            <a:spLocks noGrp="1"/>
          </p:cNvSpPr>
          <p:nvPr>
            <p:ph type="dt" idx="10"/>
          </p:nvPr>
        </p:nvSpPr>
        <p:spPr/>
        <p:txBody>
          <a:bodyPr/>
          <a:lstStyle/>
          <a:p>
            <a:fld id="{D29EC718-67E6-4BAD-839E-C1958FEF688D}" type="datetime1">
              <a:rPr lang="en-US" altLang="en-US" smtClean="0"/>
              <a:pPr/>
              <a:t>11/7/2022</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0116DA4-EF93-4AA7-9631-850F200CD3B4}" type="slidenum">
              <a:rPr lang="en-US" altLang="en-US" smtClean="0"/>
              <a:pPr/>
              <a:t>12</a:t>
            </a:fld>
            <a:endParaRPr lang="en-US" altLang="en-US"/>
          </a:p>
        </p:txBody>
      </p:sp>
    </p:spTree>
    <p:extLst>
      <p:ext uri="{BB962C8B-B14F-4D97-AF65-F5344CB8AC3E}">
        <p14:creationId xmlns:p14="http://schemas.microsoft.com/office/powerpoint/2010/main" val="2773345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t>Bill</a:t>
            </a:r>
          </a:p>
        </p:txBody>
      </p:sp>
      <p:sp>
        <p:nvSpPr>
          <p:cNvPr id="4" name="Date Placeholder 3"/>
          <p:cNvSpPr>
            <a:spLocks noGrp="1"/>
          </p:cNvSpPr>
          <p:nvPr>
            <p:ph type="dt" idx="10"/>
          </p:nvPr>
        </p:nvSpPr>
        <p:spPr/>
        <p:txBody>
          <a:bodyPr/>
          <a:lstStyle/>
          <a:p>
            <a:fld id="{D29EC718-67E6-4BAD-839E-C1958FEF688D}" type="datetime1">
              <a:rPr lang="en-US" altLang="en-US" smtClean="0"/>
              <a:pPr/>
              <a:t>11/7/2022</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0116DA4-EF93-4AA7-9631-850F200CD3B4}" type="slidenum">
              <a:rPr lang="en-US" altLang="en-US" smtClean="0"/>
              <a:pPr/>
              <a:t>13</a:t>
            </a:fld>
            <a:endParaRPr lang="en-US" altLang="en-US"/>
          </a:p>
        </p:txBody>
      </p:sp>
    </p:spTree>
    <p:extLst>
      <p:ext uri="{BB962C8B-B14F-4D97-AF65-F5344CB8AC3E}">
        <p14:creationId xmlns:p14="http://schemas.microsoft.com/office/powerpoint/2010/main" val="3350673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343268d990_0_52:notes"/>
          <p:cNvSpPr>
            <a:spLocks noGrp="1" noRot="1" noChangeAspect="1"/>
          </p:cNvSpPr>
          <p:nvPr>
            <p:ph type="sldImg" idx="2"/>
          </p:nvPr>
        </p:nvSpPr>
        <p:spPr>
          <a:xfrm>
            <a:off x="122238" y="217488"/>
            <a:ext cx="1925637" cy="108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1343268d990_0_52:notes"/>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These resources are valuable to review prior to recharter system opening as they can answer many of your questions. </a:t>
            </a:r>
            <a:endParaRPr sz="1200">
              <a:solidFill>
                <a:schemeClr val="dk1"/>
              </a:solidFill>
              <a:latin typeface="Arial"/>
              <a:ea typeface="Arial"/>
              <a:cs typeface="Arial"/>
              <a:sym typeface="Arial"/>
            </a:endParaRPr>
          </a:p>
        </p:txBody>
      </p:sp>
      <p:sp>
        <p:nvSpPr>
          <p:cNvPr id="175" name="Google Shape;175;g1343268d990_0_52: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937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3d4a16ba8d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Tonight’s topics include: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will not discuss each slide in great detail, but I highly suggest you take the time to read through each slide to understand the content.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There are two important notes I believe we can use have a dramatic impact and drastically improve recharter results for this year. So the information we are covering tonight will be focused on the process and required materials for recharter.</a:t>
            </a:r>
          </a:p>
          <a:p>
            <a:pPr marL="0" lvl="0" indent="0" algn="l" rtl="0">
              <a:lnSpc>
                <a:spcPct val="100000"/>
              </a:lnSpc>
              <a:spcBef>
                <a:spcPts val="0"/>
              </a:spcBef>
              <a:spcAft>
                <a:spcPts val="0"/>
              </a:spcAft>
              <a:buSzPts val="1400"/>
              <a:buNone/>
            </a:pPr>
            <a:endParaRPr lang="en-US" dirty="0"/>
          </a:p>
          <a:p>
            <a:pPr marL="228600" lvl="0" indent="-228600" algn="l" rtl="0">
              <a:lnSpc>
                <a:spcPct val="100000"/>
              </a:lnSpc>
              <a:spcBef>
                <a:spcPts val="0"/>
              </a:spcBef>
              <a:spcAft>
                <a:spcPts val="0"/>
              </a:spcAft>
              <a:buSzPts val="1400"/>
              <a:buAutoNum type="arabicPeriod"/>
            </a:pPr>
            <a:r>
              <a:rPr lang="en-US" dirty="0"/>
              <a:t>Helping your unit get started early on gathering data by following a timeline </a:t>
            </a:r>
          </a:p>
          <a:p>
            <a:pPr marL="228600" lvl="0" indent="-228600" algn="l" rtl="0">
              <a:lnSpc>
                <a:spcPct val="100000"/>
              </a:lnSpc>
              <a:spcBef>
                <a:spcPts val="0"/>
              </a:spcBef>
              <a:spcAft>
                <a:spcPts val="0"/>
              </a:spcAft>
              <a:buSzPts val="1400"/>
              <a:buAutoNum type="arabicPeriod"/>
            </a:pPr>
            <a:r>
              <a:rPr lang="en-US" dirty="0"/>
              <a:t>Assigning a recharter champion to be the main point of contact for organizing and processing the internet recharter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 personally would suggest committee chairs take this as an opportunity to assign a delegate in </a:t>
            </a:r>
            <a:r>
              <a:rPr lang="en-US" dirty="0" err="1"/>
              <a:t>my.scouting</a:t>
            </a:r>
            <a:r>
              <a:rPr lang="en-US" dirty="0"/>
              <a:t> from their unit committee to assist if not be the main point of contact for the internet recharter.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Also please note this document is primarily for units who are completing a normal traditional charter through their current chartered org. There will be many other scenarios when it comes to units who might be doing affiliation agreements and/or seeking new charter organizations. If you fall in one of the special categories, please speak with your District Commissioner or District Executive. </a:t>
            </a:r>
          </a:p>
          <a:p>
            <a:pPr marL="0" lvl="0" indent="0" algn="l" rtl="0">
              <a:lnSpc>
                <a:spcPct val="100000"/>
              </a:lnSpc>
              <a:spcBef>
                <a:spcPts val="0"/>
              </a:spcBef>
              <a:spcAft>
                <a:spcPts val="0"/>
              </a:spcAft>
              <a:buSzPts val="1400"/>
              <a:buNone/>
            </a:pPr>
            <a:endParaRPr lang="en-US" dirty="0"/>
          </a:p>
        </p:txBody>
      </p:sp>
      <p:sp>
        <p:nvSpPr>
          <p:cNvPr id="62" name="Google Shape;62;g13d4a16ba8d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343268d990_0_82:notes"/>
          <p:cNvSpPr>
            <a:spLocks noGrp="1" noRot="1" noChangeAspect="1"/>
          </p:cNvSpPr>
          <p:nvPr>
            <p:ph type="sldImg" idx="2"/>
          </p:nvPr>
        </p:nvSpPr>
        <p:spPr>
          <a:xfrm>
            <a:off x="122238" y="217488"/>
            <a:ext cx="1925637" cy="108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1343268d990_0_82:notes"/>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Annually the local council enters into an agreement with the chartered organization granting them a charter.  This charter enables the organization or group to use the Scouting program under adult leadership they approve of in order to accomplish its objectives and to serve the organization’s youth and families.</a:t>
            </a:r>
            <a:endParaRPr sz="1200" dirty="0">
              <a:solidFill>
                <a:schemeClr val="dk1"/>
              </a:solidFill>
              <a:latin typeface="Arial"/>
              <a:ea typeface="Arial"/>
              <a:cs typeface="Arial"/>
              <a:sym typeface="Arial"/>
            </a:endParaRPr>
          </a:p>
        </p:txBody>
      </p:sp>
      <p:sp>
        <p:nvSpPr>
          <p:cNvPr id="69" name="Google Shape;69;g1343268d990_0_82: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Committee Chair</a:t>
            </a:r>
          </a:p>
          <a:p>
            <a:pPr lvl="1"/>
            <a:r>
              <a:rPr lang="en-US" dirty="0"/>
              <a:t>Recruits a unit registrar to assist in the recharter process or takes on the role themselves.</a:t>
            </a:r>
          </a:p>
          <a:p>
            <a:pPr lvl="1"/>
            <a:r>
              <a:rPr lang="en-US" dirty="0"/>
              <a:t>Signs the charter and other forms confirming they are accurate.</a:t>
            </a:r>
          </a:p>
          <a:p>
            <a:r>
              <a:rPr lang="en-US" b="1" dirty="0"/>
              <a:t>Unit Registrar</a:t>
            </a:r>
          </a:p>
          <a:p>
            <a:pPr lvl="1"/>
            <a:r>
              <a:rPr lang="en-US" dirty="0"/>
              <a:t>Completes the recharter process online. </a:t>
            </a:r>
          </a:p>
          <a:p>
            <a:pPr lvl="1"/>
            <a:r>
              <a:rPr lang="en-US" dirty="0"/>
              <a:t>Completes the recharter process on time by submitting online in IA and DocuSign. </a:t>
            </a:r>
          </a:p>
          <a:p>
            <a:r>
              <a:rPr lang="en-US" b="1" dirty="0"/>
              <a:t>Executive Officer / COR</a:t>
            </a:r>
          </a:p>
          <a:p>
            <a:pPr lvl="1"/>
            <a:r>
              <a:rPr lang="en-US" dirty="0"/>
              <a:t>Confirms interest in continuing their partnership with the BSA. </a:t>
            </a:r>
          </a:p>
          <a:p>
            <a:pPr lvl="1"/>
            <a:r>
              <a:rPr lang="en-US" dirty="0"/>
              <a:t>Signs the charter and other forms confirming they are accurate  (Adobe Sign and DocuSign)</a:t>
            </a:r>
          </a:p>
          <a:p>
            <a:r>
              <a:rPr lang="en-US" b="1" dirty="0"/>
              <a:t>Unit Commissioner</a:t>
            </a:r>
          </a:p>
          <a:p>
            <a:pPr lvl="1"/>
            <a:r>
              <a:rPr lang="en-US" dirty="0"/>
              <a:t>Guides unit through the recharter process. </a:t>
            </a:r>
          </a:p>
          <a:p>
            <a:pPr lvl="1"/>
            <a:r>
              <a:rPr lang="en-US" dirty="0"/>
              <a:t>Ensures on time completion of charter and submittal before deadline. </a:t>
            </a:r>
          </a:p>
          <a:p>
            <a:r>
              <a:rPr lang="en-US" b="1" dirty="0"/>
              <a:t>District Commissioner</a:t>
            </a:r>
          </a:p>
          <a:p>
            <a:pPr lvl="1"/>
            <a:r>
              <a:rPr lang="en-US" dirty="0"/>
              <a:t>Coordinates District Recharter Day</a:t>
            </a:r>
          </a:p>
          <a:p>
            <a:pPr lvl="1"/>
            <a:r>
              <a:rPr lang="en-US" dirty="0"/>
              <a:t>Confirms Commissioners Challenge</a:t>
            </a:r>
          </a:p>
          <a:p>
            <a:pPr lvl="1"/>
            <a:r>
              <a:rPr lang="en-US" dirty="0"/>
              <a:t>Communicates with units reiterating deadlines</a:t>
            </a:r>
          </a:p>
          <a:p>
            <a:r>
              <a:rPr lang="en-US" b="1" dirty="0"/>
              <a:t>District Executive</a:t>
            </a:r>
          </a:p>
          <a:p>
            <a:pPr lvl="1"/>
            <a:r>
              <a:rPr lang="en-US" dirty="0"/>
              <a:t>Works with district commissioner to plan district charter renewal workshop</a:t>
            </a:r>
          </a:p>
          <a:p>
            <a:pPr lvl="1"/>
            <a:r>
              <a:rPr lang="en-US" dirty="0"/>
              <a:t>Ensures on time submission of packets.</a:t>
            </a:r>
          </a:p>
          <a:p>
            <a:pPr lvl="1"/>
            <a:r>
              <a:rPr lang="en-US" dirty="0"/>
              <a:t>Confirms accuracy of forms and fees upon submittal. </a:t>
            </a:r>
          </a:p>
          <a:p>
            <a:pPr lvl="1"/>
            <a:r>
              <a:rPr lang="en-US" dirty="0"/>
              <a:t>Aggressively follows-up on incorrect or defective charters. </a:t>
            </a:r>
          </a:p>
          <a:p>
            <a:r>
              <a:rPr lang="en-US" b="1" dirty="0"/>
              <a:t>Council Registrar </a:t>
            </a:r>
          </a:p>
          <a:p>
            <a:r>
              <a:rPr lang="en-US" dirty="0"/>
              <a:t>	Processes completed charters and notifies of defective issues. </a:t>
            </a:r>
          </a:p>
          <a:p>
            <a:pPr lvl="1"/>
            <a:endParaRPr lang="en-US" dirty="0"/>
          </a:p>
          <a:p>
            <a:endParaRPr lang="en-US" dirty="0"/>
          </a:p>
        </p:txBody>
      </p:sp>
      <p:sp>
        <p:nvSpPr>
          <p:cNvPr id="4" name="Date Placeholder 3"/>
          <p:cNvSpPr>
            <a:spLocks noGrp="1"/>
          </p:cNvSpPr>
          <p:nvPr>
            <p:ph type="dt" idx="10"/>
          </p:nvPr>
        </p:nvSpPr>
        <p:spPr/>
        <p:txBody>
          <a:bodyPr/>
          <a:lstStyle/>
          <a:p>
            <a:fld id="{D29EC718-67E6-4BAD-839E-C1958FEF688D}" type="datetime1">
              <a:rPr lang="en-US" altLang="en-US" smtClean="0"/>
              <a:pPr/>
              <a:t>11/7/2022</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0116DA4-EF93-4AA7-9631-850F200CD3B4}" type="slidenum">
              <a:rPr lang="en-US" altLang="en-US" smtClean="0"/>
              <a:pPr/>
              <a:t>4</a:t>
            </a:fld>
            <a:endParaRPr lang="en-US" altLang="en-US"/>
          </a:p>
        </p:txBody>
      </p:sp>
    </p:spTree>
    <p:extLst>
      <p:ext uri="{BB962C8B-B14F-4D97-AF65-F5344CB8AC3E}">
        <p14:creationId xmlns:p14="http://schemas.microsoft.com/office/powerpoint/2010/main" val="50461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122238" y="217488"/>
            <a:ext cx="1925637" cy="108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p:txBody>
      </p:sp>
      <p:sp>
        <p:nvSpPr>
          <p:cNvPr id="103" name="Google Shape;103;p5: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36369e3a3e_0_0:notes"/>
          <p:cNvSpPr>
            <a:spLocks noGrp="1" noRot="1" noChangeAspect="1"/>
          </p:cNvSpPr>
          <p:nvPr>
            <p:ph type="sldImg" idx="2"/>
          </p:nvPr>
        </p:nvSpPr>
        <p:spPr>
          <a:xfrm>
            <a:off x="122238" y="217488"/>
            <a:ext cx="1925637" cy="108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136369e3a3e_0_0:notes"/>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These Keys to a Successful Recharter will enable units to be extremely successful with understanding the overall process. The online training materials are important to review as this will help answer many questions before you even get started. </a:t>
            </a:r>
          </a:p>
          <a:p>
            <a:pPr marL="0" lvl="0" indent="0" algn="l" rtl="0">
              <a:lnSpc>
                <a:spcPct val="100000"/>
              </a:lnSpc>
              <a:spcBef>
                <a:spcPts val="0"/>
              </a:spcBef>
              <a:spcAft>
                <a:spcPts val="0"/>
              </a:spcAft>
              <a:buClr>
                <a:schemeClr val="dk1"/>
              </a:buClr>
              <a:buSzPts val="1200"/>
              <a:buFont typeface="Arial"/>
              <a:buNone/>
            </a:pPr>
            <a:endParaRPr lang="en-US" sz="1200"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endParaRPr sz="1200" dirty="0">
              <a:solidFill>
                <a:schemeClr val="dk1"/>
              </a:solidFill>
              <a:latin typeface="Arial"/>
              <a:ea typeface="Arial"/>
              <a:cs typeface="Arial"/>
              <a:sym typeface="Arial"/>
            </a:endParaRPr>
          </a:p>
        </p:txBody>
      </p:sp>
      <p:sp>
        <p:nvSpPr>
          <p:cNvPr id="77" name="Google Shape;77;g136369e3a3e_0_0: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122238" y="217488"/>
            <a:ext cx="1925637" cy="108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Membership inventory is the one main task units can begin before logging into Internet Advancement for recharter. Membership inventories can be conducted throughout the year to ensure the roster is accurate. </a:t>
            </a:r>
            <a:endParaRPr sz="1200" dirty="0">
              <a:solidFill>
                <a:schemeClr val="dk1"/>
              </a:solidFill>
              <a:latin typeface="Arial"/>
              <a:ea typeface="Arial"/>
              <a:cs typeface="Arial"/>
              <a:sym typeface="Arial"/>
            </a:endParaRPr>
          </a:p>
        </p:txBody>
      </p:sp>
      <p:sp>
        <p:nvSpPr>
          <p:cNvPr id="159" name="Google Shape;159;p3: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122238" y="217488"/>
            <a:ext cx="1925637" cy="108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Youth Protection Training should be kept current when going through the recharter process and working with your adult leaders to let them know if they expire during the process is vital to avoiding delays. After running the report, make sure the adults are notified and given a due date to renew their YPT training.</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It’s important to note YPT expiring before March 1 should be retaken for a December renewal. </a:t>
            </a:r>
            <a:endParaRPr dirty="0">
              <a:latin typeface="Arial"/>
              <a:ea typeface="Arial"/>
              <a:cs typeface="Arial"/>
              <a:sym typeface="Arial"/>
            </a:endParaRPr>
          </a:p>
        </p:txBody>
      </p:sp>
      <p:sp>
        <p:nvSpPr>
          <p:cNvPr id="167" name="Google Shape;167;p4: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122238" y="217488"/>
            <a:ext cx="1925637" cy="108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b="0" i="0" dirty="0">
                <a:solidFill>
                  <a:srgbClr val="000000"/>
                </a:solidFill>
                <a:effectLst/>
                <a:latin typeface="Times" pitchFamily="2" charset="0"/>
              </a:rPr>
              <a:t> </a:t>
            </a:r>
            <a:endParaRPr dirty="0">
              <a:latin typeface="Arial"/>
              <a:ea typeface="Arial"/>
              <a:cs typeface="Arial"/>
              <a:sym typeface="Arial"/>
            </a:endParaRPr>
          </a:p>
        </p:txBody>
      </p:sp>
      <p:sp>
        <p:nvSpPr>
          <p:cNvPr id="167" name="Google Shape;167;p4: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209491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8 Title and Content">
  <p:cSld name="08 Title and Content">
    <p:spTree>
      <p:nvGrpSpPr>
        <p:cNvPr id="1" name="Shape 15"/>
        <p:cNvGrpSpPr/>
        <p:nvPr/>
      </p:nvGrpSpPr>
      <p:grpSpPr>
        <a:xfrm>
          <a:off x="0" y="0"/>
          <a:ext cx="0" cy="0"/>
          <a:chOff x="0" y="0"/>
          <a:chExt cx="0" cy="0"/>
        </a:xfrm>
      </p:grpSpPr>
      <p:sp>
        <p:nvSpPr>
          <p:cNvPr id="16" name="Google Shape;16;g1343268d990_0_41"/>
          <p:cNvSpPr txBox="1">
            <a:spLocks noGrp="1"/>
          </p:cNvSpPr>
          <p:nvPr>
            <p:ph type="body" idx="1"/>
          </p:nvPr>
        </p:nvSpPr>
        <p:spPr>
          <a:xfrm>
            <a:off x="609600" y="1803400"/>
            <a:ext cx="9448800" cy="4114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800"/>
              </a:spcBef>
              <a:spcAft>
                <a:spcPts val="0"/>
              </a:spcAft>
              <a:buClr>
                <a:schemeClr val="dk1"/>
              </a:buClr>
              <a:buSzPts val="1800"/>
              <a:buChar char="–"/>
              <a:defRPr/>
            </a:lvl9pPr>
          </a:lstStyle>
          <a:p>
            <a:endParaRPr/>
          </a:p>
        </p:txBody>
      </p:sp>
      <p:sp>
        <p:nvSpPr>
          <p:cNvPr id="17" name="Google Shape;17;g1343268d990_0_41"/>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8" name="Google Shape;18;g1343268d990_0_41"/>
          <p:cNvCxnSpPr/>
          <p:nvPr/>
        </p:nvCxnSpPr>
        <p:spPr>
          <a:xfrm>
            <a:off x="609600" y="609600"/>
            <a:ext cx="10972800" cy="0"/>
          </a:xfrm>
          <a:prstGeom prst="straightConnector1">
            <a:avLst/>
          </a:prstGeom>
          <a:noFill/>
          <a:ln w="47625" cap="flat" cmpd="sng">
            <a:solidFill>
              <a:schemeClr val="dk1"/>
            </a:solidFill>
            <a:prstDash val="solid"/>
            <a:round/>
            <a:headEnd type="none" w="sm" len="sm"/>
            <a:tailEnd type="none" w="sm" len="sm"/>
          </a:ln>
        </p:spPr>
      </p:cxnSp>
      <p:sp>
        <p:nvSpPr>
          <p:cNvPr id="19" name="Google Shape;19;g1343268d990_0_41"/>
          <p:cNvSpPr txBox="1">
            <a:spLocks noGrp="1"/>
          </p:cNvSpPr>
          <p:nvPr>
            <p:ph type="title"/>
          </p:nvPr>
        </p:nvSpPr>
        <p:spPr>
          <a:xfrm>
            <a:off x="609600" y="787400"/>
            <a:ext cx="9448800" cy="762000"/>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chemeClr val="dk1"/>
              </a:buClr>
              <a:buSzPts val="18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7"/>
        <p:cNvGrpSpPr/>
        <p:nvPr/>
      </p:nvGrpSpPr>
      <p:grpSpPr>
        <a:xfrm>
          <a:off x="0" y="0"/>
          <a:ext cx="0" cy="0"/>
          <a:chOff x="0" y="0"/>
          <a:chExt cx="0" cy="0"/>
        </a:xfrm>
      </p:grpSpPr>
      <p:sp>
        <p:nvSpPr>
          <p:cNvPr id="48" name="Google Shape;48;g1343268d990_0_35"/>
          <p:cNvSpPr txBox="1">
            <a:spLocks noGrp="1"/>
          </p:cNvSpPr>
          <p:nvPr>
            <p:ph type="title"/>
          </p:nvPr>
        </p:nvSpPr>
        <p:spPr>
          <a:xfrm>
            <a:off x="609600" y="274638"/>
            <a:ext cx="9956700" cy="114300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1343268d990_0_35"/>
          <p:cNvSpPr txBox="1">
            <a:spLocks noGrp="1"/>
          </p:cNvSpPr>
          <p:nvPr>
            <p:ph type="body" idx="1"/>
          </p:nvPr>
        </p:nvSpPr>
        <p:spPr>
          <a:xfrm rot="5400000">
            <a:off x="3606850" y="-1396949"/>
            <a:ext cx="3962400" cy="99567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36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25755" algn="l">
              <a:lnSpc>
                <a:spcPct val="100000"/>
              </a:lnSpc>
              <a:spcBef>
                <a:spcPts val="360"/>
              </a:spcBef>
              <a:spcAft>
                <a:spcPts val="0"/>
              </a:spcAft>
              <a:buSzPts val="1530"/>
              <a:buChar char="○"/>
              <a:defRPr/>
            </a:lvl3pPr>
            <a:lvl4pPr marL="1828800" lvl="3" indent="-331469" algn="l">
              <a:lnSpc>
                <a:spcPct val="100000"/>
              </a:lnSpc>
              <a:spcBef>
                <a:spcPts val="360"/>
              </a:spcBef>
              <a:spcAft>
                <a:spcPts val="0"/>
              </a:spcAft>
              <a:buSzPts val="162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0"/>
        <p:cNvGrpSpPr/>
        <p:nvPr/>
      </p:nvGrpSpPr>
      <p:grpSpPr>
        <a:xfrm>
          <a:off x="0" y="0"/>
          <a:ext cx="0" cy="0"/>
          <a:chOff x="0" y="0"/>
          <a:chExt cx="0" cy="0"/>
        </a:xfrm>
      </p:grpSpPr>
      <p:sp>
        <p:nvSpPr>
          <p:cNvPr id="51" name="Google Shape;51;g1343268d990_0_38"/>
          <p:cNvSpPr txBox="1">
            <a:spLocks noGrp="1"/>
          </p:cNvSpPr>
          <p:nvPr>
            <p:ph type="title"/>
          </p:nvPr>
        </p:nvSpPr>
        <p:spPr>
          <a:xfrm rot="5400000">
            <a:off x="7249300" y="1864639"/>
            <a:ext cx="5211900" cy="203190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1343268d990_0_38"/>
          <p:cNvSpPr txBox="1">
            <a:spLocks noGrp="1"/>
          </p:cNvSpPr>
          <p:nvPr>
            <p:ph type="body" idx="1"/>
          </p:nvPr>
        </p:nvSpPr>
        <p:spPr>
          <a:xfrm rot="5400000">
            <a:off x="2016800" y="-1132661"/>
            <a:ext cx="5211900" cy="80265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36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25755" algn="l">
              <a:lnSpc>
                <a:spcPct val="100000"/>
              </a:lnSpc>
              <a:spcBef>
                <a:spcPts val="360"/>
              </a:spcBef>
              <a:spcAft>
                <a:spcPts val="0"/>
              </a:spcAft>
              <a:buSzPts val="1530"/>
              <a:buChar char="○"/>
              <a:defRPr/>
            </a:lvl3pPr>
            <a:lvl4pPr marL="1828800" lvl="3" indent="-331469" algn="l">
              <a:lnSpc>
                <a:spcPct val="100000"/>
              </a:lnSpc>
              <a:spcBef>
                <a:spcPts val="360"/>
              </a:spcBef>
              <a:spcAft>
                <a:spcPts val="0"/>
              </a:spcAft>
              <a:buSzPts val="162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g1343268d990_0_8"/>
          <p:cNvSpPr txBox="1">
            <a:spLocks noGrp="1"/>
          </p:cNvSpPr>
          <p:nvPr>
            <p:ph type="title"/>
          </p:nvPr>
        </p:nvSpPr>
        <p:spPr>
          <a:xfrm>
            <a:off x="609600" y="274638"/>
            <a:ext cx="9956700" cy="114300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g1343268d990_0_8"/>
          <p:cNvSpPr txBox="1">
            <a:spLocks noGrp="1"/>
          </p:cNvSpPr>
          <p:nvPr>
            <p:ph type="body" idx="1"/>
          </p:nvPr>
        </p:nvSpPr>
        <p:spPr>
          <a:xfrm>
            <a:off x="609600" y="1600200"/>
            <a:ext cx="9956700" cy="41148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36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25755" algn="l">
              <a:lnSpc>
                <a:spcPct val="100000"/>
              </a:lnSpc>
              <a:spcBef>
                <a:spcPts val="360"/>
              </a:spcBef>
              <a:spcAft>
                <a:spcPts val="0"/>
              </a:spcAft>
              <a:buSzPts val="1530"/>
              <a:buChar char="○"/>
              <a:defRPr/>
            </a:lvl3pPr>
            <a:lvl4pPr marL="1828800" lvl="3" indent="-331469" algn="l">
              <a:lnSpc>
                <a:spcPct val="100000"/>
              </a:lnSpc>
              <a:spcBef>
                <a:spcPts val="360"/>
              </a:spcBef>
              <a:spcAft>
                <a:spcPts val="0"/>
              </a:spcAft>
              <a:buSzPts val="162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g1343268d990_0_11"/>
          <p:cNvSpPr/>
          <p:nvPr/>
        </p:nvSpPr>
        <p:spPr>
          <a:xfrm>
            <a:off x="10871200" y="0"/>
            <a:ext cx="1320799" cy="6858002"/>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002060"/>
          </a:solidFill>
          <a:ln w="19050" cap="flat" cmpd="sng">
            <a:solidFill>
              <a:srgbClr val="002060"/>
            </a:solidFill>
            <a:prstDash val="solid"/>
            <a:round/>
            <a:headEnd type="none" w="sm" len="sm"/>
            <a:tailEnd type="none" w="sm" len="sm"/>
          </a:ln>
          <a:effectLst>
            <a:outerShdw blurRad="63500" dist="50800" dir="10800000" algn="ctr" rotWithShape="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 name="Google Shape;25;g1343268d990_0_11"/>
          <p:cNvSpPr/>
          <p:nvPr/>
        </p:nvSpPr>
        <p:spPr>
          <a:xfrm>
            <a:off x="0" y="5181600"/>
            <a:ext cx="12192005" cy="1682750"/>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gradFill>
            <a:gsLst>
              <a:gs pos="0">
                <a:srgbClr val="770000"/>
              </a:gs>
              <a:gs pos="50000">
                <a:srgbClr val="AD0000"/>
              </a:gs>
              <a:gs pos="100000">
                <a:srgbClr val="CE0000"/>
              </a:gs>
            </a:gsLst>
            <a:lin ang="18900000" scaled="0"/>
          </a:gradFill>
          <a:ln w="19050" cap="flat" cmpd="sng">
            <a:solidFill>
              <a:srgbClr val="C00000"/>
            </a:solidFill>
            <a:prstDash val="solid"/>
            <a:round/>
            <a:headEnd type="none" w="sm" len="sm"/>
            <a:tailEnd type="none" w="sm" len="sm"/>
          </a:ln>
          <a:effectLst>
            <a:outerShdw blurRad="63500" dist="44450" dir="16200000" algn="ctr" rotWithShape="0">
              <a:srgbClr val="00000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6" name="Google Shape;26;g1343268d990_0_11"/>
          <p:cNvPicPr preferRelativeResize="0"/>
          <p:nvPr/>
        </p:nvPicPr>
        <p:blipFill rotWithShape="1">
          <a:blip r:embed="rId2">
            <a:alphaModFix/>
          </a:blip>
          <a:srcRect/>
          <a:stretch/>
        </p:blipFill>
        <p:spPr>
          <a:xfrm>
            <a:off x="9012767" y="6057900"/>
            <a:ext cx="2178049" cy="593725"/>
          </a:xfrm>
          <a:prstGeom prst="rect">
            <a:avLst/>
          </a:prstGeom>
          <a:noFill/>
          <a:ln>
            <a:noFill/>
          </a:ln>
        </p:spPr>
      </p:pic>
      <p:sp>
        <p:nvSpPr>
          <p:cNvPr id="27" name="Google Shape;27;g1343268d990_0_11"/>
          <p:cNvSpPr txBox="1">
            <a:spLocks noGrp="1"/>
          </p:cNvSpPr>
          <p:nvPr>
            <p:ph type="ctrTitle"/>
          </p:nvPr>
        </p:nvSpPr>
        <p:spPr>
          <a:xfrm>
            <a:off x="572085" y="3337560"/>
            <a:ext cx="8640000" cy="2301300"/>
          </a:xfrm>
          <a:prstGeom prst="rect">
            <a:avLst/>
          </a:prstGeom>
          <a:noFill/>
          <a:ln>
            <a:noFill/>
          </a:ln>
        </p:spPr>
        <p:txBody>
          <a:bodyPr spcFirstLastPara="1" wrap="square" lIns="45700" tIns="45700" rIns="45700" bIns="45700" anchor="t" anchorCtr="0">
            <a:noAutofit/>
          </a:bodyPr>
          <a:lstStyle>
            <a:lvl1pPr lvl="0" algn="r">
              <a:lnSpc>
                <a:spcPct val="100000"/>
              </a:lnSpc>
              <a:spcBef>
                <a:spcPts val="0"/>
              </a:spcBef>
              <a:spcAft>
                <a:spcPts val="0"/>
              </a:spcAft>
              <a:buSzPts val="1400"/>
              <a:buNone/>
              <a:defRPr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g1343268d990_0_11"/>
          <p:cNvSpPr txBox="1">
            <a:spLocks noGrp="1"/>
          </p:cNvSpPr>
          <p:nvPr>
            <p:ph type="subTitle" idx="1"/>
          </p:nvPr>
        </p:nvSpPr>
        <p:spPr>
          <a:xfrm>
            <a:off x="577400" y="1544812"/>
            <a:ext cx="8640000" cy="1752600"/>
          </a:xfrm>
          <a:prstGeom prst="rect">
            <a:avLst/>
          </a:prstGeom>
          <a:noFill/>
          <a:ln>
            <a:noFill/>
          </a:ln>
        </p:spPr>
        <p:txBody>
          <a:bodyPr spcFirstLastPara="1" wrap="square" lIns="91425" tIns="0" rIns="45700" bIns="0" anchor="b" anchorCtr="0">
            <a:normAutofit/>
          </a:bodyPr>
          <a:lstStyle>
            <a:lvl1pPr lvl="0" algn="r">
              <a:lnSpc>
                <a:spcPct val="100000"/>
              </a:lnSpc>
              <a:spcBef>
                <a:spcPts val="400"/>
              </a:spcBef>
              <a:spcAft>
                <a:spcPts val="0"/>
              </a:spcAft>
              <a:buSzPts val="1600"/>
              <a:buNone/>
              <a:defRPr sz="2000">
                <a:solidFill>
                  <a:schemeClr val="dk1"/>
                </a:solidFill>
              </a:defRPr>
            </a:lvl1pPr>
            <a:lvl2pPr lvl="1" algn="ctr">
              <a:lnSpc>
                <a:spcPct val="100000"/>
              </a:lnSpc>
              <a:spcBef>
                <a:spcPts val="360"/>
              </a:spcBef>
              <a:spcAft>
                <a:spcPts val="0"/>
              </a:spcAft>
              <a:buSzPts val="1620"/>
              <a:buNone/>
              <a:defRPr/>
            </a:lvl2pPr>
            <a:lvl3pPr lvl="2" algn="ctr">
              <a:lnSpc>
                <a:spcPct val="100000"/>
              </a:lnSpc>
              <a:spcBef>
                <a:spcPts val="360"/>
              </a:spcBef>
              <a:spcAft>
                <a:spcPts val="0"/>
              </a:spcAft>
              <a:buSzPts val="1530"/>
              <a:buNone/>
              <a:defRPr/>
            </a:lvl3pPr>
            <a:lvl4pPr lvl="3" algn="ctr">
              <a:lnSpc>
                <a:spcPct val="100000"/>
              </a:lnSpc>
              <a:spcBef>
                <a:spcPts val="360"/>
              </a:spcBef>
              <a:spcAft>
                <a:spcPts val="0"/>
              </a:spcAft>
              <a:buSzPts val="162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g1343268d990_0_17"/>
          <p:cNvSpPr txBox="1">
            <a:spLocks noGrp="1"/>
          </p:cNvSpPr>
          <p:nvPr>
            <p:ph type="title"/>
          </p:nvPr>
        </p:nvSpPr>
        <p:spPr>
          <a:xfrm>
            <a:off x="914400" y="3583837"/>
            <a:ext cx="8839200" cy="1826400"/>
          </a:xfrm>
          <a:prstGeom prst="rect">
            <a:avLst/>
          </a:prstGeom>
          <a:noFill/>
          <a:ln>
            <a:noFill/>
          </a:ln>
        </p:spPr>
        <p:txBody>
          <a:bodyPr spcFirstLastPara="1" wrap="square" lIns="45700" tIns="0" rIns="45700" bIns="0" anchor="t" anchorCtr="0">
            <a:noAutofit/>
          </a:bodyPr>
          <a:lstStyle>
            <a:lvl1pPr lvl="0" algn="l">
              <a:lnSpc>
                <a:spcPct val="100000"/>
              </a:lnSpc>
              <a:spcBef>
                <a:spcPts val="0"/>
              </a:spcBef>
              <a:spcAft>
                <a:spcPts val="0"/>
              </a:spcAft>
              <a:buClr>
                <a:schemeClr val="dk1"/>
              </a:buClr>
              <a:buSzPts val="4200"/>
              <a:buFont typeface="Libre Franklin"/>
              <a:buNone/>
              <a:defRPr sz="42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1343268d990_0_17"/>
          <p:cNvSpPr txBox="1">
            <a:spLocks noGrp="1"/>
          </p:cNvSpPr>
          <p:nvPr>
            <p:ph type="body" idx="1"/>
          </p:nvPr>
        </p:nvSpPr>
        <p:spPr>
          <a:xfrm>
            <a:off x="914400" y="2485800"/>
            <a:ext cx="8839200" cy="1066800"/>
          </a:xfrm>
          <a:prstGeom prst="rect">
            <a:avLst/>
          </a:prstGeom>
          <a:noFill/>
          <a:ln>
            <a:noFill/>
          </a:ln>
        </p:spPr>
        <p:txBody>
          <a:bodyPr spcFirstLastPara="1" wrap="square" lIns="45700" tIns="0" rIns="45700" bIns="0" anchor="b" anchorCtr="0">
            <a:noAutofit/>
          </a:bodyPr>
          <a:lstStyle>
            <a:lvl1pPr marL="457200" lvl="0" indent="-228600" algn="l">
              <a:lnSpc>
                <a:spcPct val="100000"/>
              </a:lnSpc>
              <a:spcBef>
                <a:spcPts val="400"/>
              </a:spcBef>
              <a:spcAft>
                <a:spcPts val="0"/>
              </a:spcAft>
              <a:buSzPts val="1600"/>
              <a:buNone/>
              <a:defRPr sz="2000">
                <a:solidFill>
                  <a:schemeClr val="dk1"/>
                </a:solidFill>
              </a:defRPr>
            </a:lvl1pPr>
            <a:lvl2pPr marL="914400" lvl="1" indent="-228600" algn="l">
              <a:lnSpc>
                <a:spcPct val="100000"/>
              </a:lnSpc>
              <a:spcBef>
                <a:spcPts val="360"/>
              </a:spcBef>
              <a:spcAft>
                <a:spcPts val="0"/>
              </a:spcAft>
              <a:buSzPts val="1620"/>
              <a:buNone/>
              <a:defRPr sz="1800">
                <a:solidFill>
                  <a:schemeClr val="lt1"/>
                </a:solidFill>
              </a:defRPr>
            </a:lvl2pPr>
            <a:lvl3pPr marL="1371600" lvl="2" indent="-228600" algn="l">
              <a:lnSpc>
                <a:spcPct val="100000"/>
              </a:lnSpc>
              <a:spcBef>
                <a:spcPts val="320"/>
              </a:spcBef>
              <a:spcAft>
                <a:spcPts val="0"/>
              </a:spcAft>
              <a:buSzPts val="1360"/>
              <a:buNone/>
              <a:defRPr sz="1600">
                <a:solidFill>
                  <a:schemeClr val="lt1"/>
                </a:solidFill>
              </a:defRPr>
            </a:lvl3pPr>
            <a:lvl4pPr marL="1828800" lvl="3" indent="-228600" algn="l">
              <a:lnSpc>
                <a:spcPct val="100000"/>
              </a:lnSpc>
              <a:spcBef>
                <a:spcPts val="280"/>
              </a:spcBef>
              <a:spcAft>
                <a:spcPts val="0"/>
              </a:spcAft>
              <a:buSzPts val="1260"/>
              <a:buNone/>
              <a:defRPr sz="1400">
                <a:solidFill>
                  <a:schemeClr val="lt1"/>
                </a:solidFill>
              </a:defRPr>
            </a:lvl4pPr>
            <a:lvl5pPr marL="2286000" lvl="4" indent="-228600" algn="l">
              <a:lnSpc>
                <a:spcPct val="100000"/>
              </a:lnSpc>
              <a:spcBef>
                <a:spcPts val="280"/>
              </a:spcBef>
              <a:spcAft>
                <a:spcPts val="0"/>
              </a:spcAft>
              <a:buSzPts val="1400"/>
              <a:buNone/>
              <a:defRPr sz="1400">
                <a:solidFill>
                  <a:schemeClr val="lt1"/>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g1343268d990_0_20"/>
          <p:cNvSpPr txBox="1">
            <a:spLocks noGrp="1"/>
          </p:cNvSpPr>
          <p:nvPr>
            <p:ph type="title"/>
          </p:nvPr>
        </p:nvSpPr>
        <p:spPr>
          <a:xfrm>
            <a:off x="609600" y="274638"/>
            <a:ext cx="9956700" cy="114300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43268d990_0_20"/>
          <p:cNvSpPr txBox="1">
            <a:spLocks noGrp="1"/>
          </p:cNvSpPr>
          <p:nvPr>
            <p:ph type="body" idx="1"/>
          </p:nvPr>
        </p:nvSpPr>
        <p:spPr>
          <a:xfrm>
            <a:off x="609600" y="1600201"/>
            <a:ext cx="4876800" cy="4114800"/>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520"/>
              </a:spcBef>
              <a:spcAft>
                <a:spcPts val="0"/>
              </a:spcAft>
              <a:buSzPts val="2080"/>
              <a:buChar char="⦿"/>
              <a:defRPr sz="2600"/>
            </a:lvl1pPr>
            <a:lvl2pPr marL="914400" lvl="1" indent="-354330" algn="l">
              <a:lnSpc>
                <a:spcPct val="100000"/>
              </a:lnSpc>
              <a:spcBef>
                <a:spcPts val="440"/>
              </a:spcBef>
              <a:spcAft>
                <a:spcPts val="0"/>
              </a:spcAft>
              <a:buSzPts val="1980"/>
              <a:buChar char="•"/>
              <a:defRPr sz="2200"/>
            </a:lvl2pPr>
            <a:lvl3pPr marL="1371600" lvl="2" indent="-336550" algn="l">
              <a:lnSpc>
                <a:spcPct val="100000"/>
              </a:lnSpc>
              <a:spcBef>
                <a:spcPts val="400"/>
              </a:spcBef>
              <a:spcAft>
                <a:spcPts val="0"/>
              </a:spcAft>
              <a:buSzPts val="1700"/>
              <a:buChar char="○"/>
              <a:defRPr sz="2000"/>
            </a:lvl3pPr>
            <a:lvl4pPr marL="1828800" lvl="3" indent="-331469" algn="l">
              <a:lnSpc>
                <a:spcPct val="100000"/>
              </a:lnSpc>
              <a:spcBef>
                <a:spcPts val="360"/>
              </a:spcBef>
              <a:spcAft>
                <a:spcPts val="0"/>
              </a:spcAft>
              <a:buSzPts val="162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5" name="Google Shape;35;g1343268d990_0_20"/>
          <p:cNvSpPr txBox="1">
            <a:spLocks noGrp="1"/>
          </p:cNvSpPr>
          <p:nvPr>
            <p:ph type="body" idx="2"/>
          </p:nvPr>
        </p:nvSpPr>
        <p:spPr>
          <a:xfrm>
            <a:off x="5689600" y="1600201"/>
            <a:ext cx="4876800" cy="4114800"/>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520"/>
              </a:spcBef>
              <a:spcAft>
                <a:spcPts val="0"/>
              </a:spcAft>
              <a:buSzPts val="2080"/>
              <a:buChar char="⦿"/>
              <a:defRPr sz="2600"/>
            </a:lvl1pPr>
            <a:lvl2pPr marL="914400" lvl="1" indent="-354330" algn="l">
              <a:lnSpc>
                <a:spcPct val="100000"/>
              </a:lnSpc>
              <a:spcBef>
                <a:spcPts val="440"/>
              </a:spcBef>
              <a:spcAft>
                <a:spcPts val="0"/>
              </a:spcAft>
              <a:buSzPts val="1980"/>
              <a:buChar char="•"/>
              <a:defRPr sz="2200"/>
            </a:lvl2pPr>
            <a:lvl3pPr marL="1371600" lvl="2" indent="-336550" algn="l">
              <a:lnSpc>
                <a:spcPct val="100000"/>
              </a:lnSpc>
              <a:spcBef>
                <a:spcPts val="400"/>
              </a:spcBef>
              <a:spcAft>
                <a:spcPts val="0"/>
              </a:spcAft>
              <a:buSzPts val="1700"/>
              <a:buChar char="○"/>
              <a:defRPr sz="2000"/>
            </a:lvl3pPr>
            <a:lvl4pPr marL="1828800" lvl="3" indent="-331469" algn="l">
              <a:lnSpc>
                <a:spcPct val="100000"/>
              </a:lnSpc>
              <a:spcBef>
                <a:spcPts val="360"/>
              </a:spcBef>
              <a:spcAft>
                <a:spcPts val="0"/>
              </a:spcAft>
              <a:buSzPts val="162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g1343268d990_0_24"/>
          <p:cNvSpPr txBox="1">
            <a:spLocks noGrp="1"/>
          </p:cNvSpPr>
          <p:nvPr>
            <p:ph type="title"/>
          </p:nvPr>
        </p:nvSpPr>
        <p:spPr>
          <a:xfrm>
            <a:off x="609600" y="274320"/>
            <a:ext cx="9960900" cy="114300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SzPts val="1400"/>
              <a:buNone/>
              <a:defRPr sz="4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g1343268d990_0_27"/>
          <p:cNvSpPr txBox="1">
            <a:spLocks noGrp="1"/>
          </p:cNvSpPr>
          <p:nvPr>
            <p:ph type="title"/>
          </p:nvPr>
        </p:nvSpPr>
        <p:spPr>
          <a:xfrm>
            <a:off x="609600" y="1185528"/>
            <a:ext cx="4267200" cy="730200"/>
          </a:xfrm>
          <a:prstGeom prst="rect">
            <a:avLst/>
          </a:prstGeom>
          <a:noFill/>
          <a:ln>
            <a:noFill/>
          </a:ln>
        </p:spPr>
        <p:txBody>
          <a:bodyPr spcFirstLastPara="1" wrap="square" lIns="45700" tIns="0" rIns="45700" bIns="0" anchor="t" anchorCtr="0">
            <a:noAutofit/>
          </a:bodyPr>
          <a:lstStyle>
            <a:lvl1pPr lvl="0" algn="l">
              <a:lnSpc>
                <a:spcPct val="100000"/>
              </a:lnSpc>
              <a:spcBef>
                <a:spcPts val="0"/>
              </a:spcBef>
              <a:spcAft>
                <a:spcPts val="0"/>
              </a:spcAft>
              <a:buClr>
                <a:schemeClr val="dk1"/>
              </a:buClr>
              <a:buSzPts val="1800"/>
              <a:buFont typeface="Libre Franklin"/>
              <a:buNone/>
              <a:defRPr sz="18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1343268d990_0_27"/>
          <p:cNvSpPr txBox="1">
            <a:spLocks noGrp="1"/>
          </p:cNvSpPr>
          <p:nvPr>
            <p:ph type="body" idx="1"/>
          </p:nvPr>
        </p:nvSpPr>
        <p:spPr>
          <a:xfrm>
            <a:off x="609600" y="214424"/>
            <a:ext cx="3657600" cy="914400"/>
          </a:xfrm>
          <a:prstGeom prst="rect">
            <a:avLst/>
          </a:prstGeom>
          <a:noFill/>
          <a:ln>
            <a:noFill/>
          </a:ln>
        </p:spPr>
        <p:txBody>
          <a:bodyPr spcFirstLastPara="1" wrap="square" lIns="45700" tIns="0" rIns="45700" bIns="0" anchor="b" anchorCtr="0">
            <a:noAutofit/>
          </a:bodyPr>
          <a:lstStyle>
            <a:lvl1pPr marL="457200" lvl="0" indent="-228600" algn="l">
              <a:lnSpc>
                <a:spcPct val="100000"/>
              </a:lnSpc>
              <a:spcBef>
                <a:spcPts val="280"/>
              </a:spcBef>
              <a:spcAft>
                <a:spcPts val="0"/>
              </a:spcAft>
              <a:buSzPts val="1120"/>
              <a:buNone/>
              <a:defRPr sz="1400"/>
            </a:lvl1pPr>
            <a:lvl2pPr marL="914400" lvl="1" indent="-228600" algn="l">
              <a:lnSpc>
                <a:spcPct val="100000"/>
              </a:lnSpc>
              <a:spcBef>
                <a:spcPts val="240"/>
              </a:spcBef>
              <a:spcAft>
                <a:spcPts val="0"/>
              </a:spcAft>
              <a:buSzPts val="1080"/>
              <a:buNone/>
              <a:defRPr sz="1200"/>
            </a:lvl2pPr>
            <a:lvl3pPr marL="1371600" lvl="2" indent="-228600" algn="l">
              <a:lnSpc>
                <a:spcPct val="100000"/>
              </a:lnSpc>
              <a:spcBef>
                <a:spcPts val="200"/>
              </a:spcBef>
              <a:spcAft>
                <a:spcPts val="0"/>
              </a:spcAft>
              <a:buSzPts val="850"/>
              <a:buNone/>
              <a:defRPr sz="1000"/>
            </a:lvl3pPr>
            <a:lvl4pPr marL="1828800" lvl="3" indent="-228600" algn="l">
              <a:lnSpc>
                <a:spcPct val="100000"/>
              </a:lnSpc>
              <a:spcBef>
                <a:spcPts val="180"/>
              </a:spcBef>
              <a:spcAft>
                <a:spcPts val="0"/>
              </a:spcAft>
              <a:buSzPts val="810"/>
              <a:buNone/>
              <a:defRPr sz="900"/>
            </a:lvl4pPr>
            <a:lvl5pPr marL="2286000" lvl="4" indent="-228600" algn="l">
              <a:lnSpc>
                <a:spcPct val="100000"/>
              </a:lnSpc>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2" name="Google Shape;42;g1343268d990_0_27"/>
          <p:cNvSpPr txBox="1">
            <a:spLocks noGrp="1"/>
          </p:cNvSpPr>
          <p:nvPr>
            <p:ph type="body" idx="2"/>
          </p:nvPr>
        </p:nvSpPr>
        <p:spPr>
          <a:xfrm>
            <a:off x="609600" y="1981200"/>
            <a:ext cx="9448800" cy="373380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560"/>
              </a:spcBef>
              <a:spcAft>
                <a:spcPts val="0"/>
              </a:spcAft>
              <a:buSzPts val="2240"/>
              <a:buChar char="⦿"/>
              <a:defRPr sz="2800"/>
            </a:lvl1pPr>
            <a:lvl2pPr marL="914400" lvl="1" indent="-365760" algn="l">
              <a:lnSpc>
                <a:spcPct val="100000"/>
              </a:lnSpc>
              <a:spcBef>
                <a:spcPts val="480"/>
              </a:spcBef>
              <a:spcAft>
                <a:spcPts val="0"/>
              </a:spcAft>
              <a:buSzPts val="2160"/>
              <a:buChar char="•"/>
              <a:defRPr sz="2400"/>
            </a:lvl2pPr>
            <a:lvl3pPr marL="1371600" lvl="2" indent="-347344" algn="l">
              <a:lnSpc>
                <a:spcPct val="100000"/>
              </a:lnSpc>
              <a:spcBef>
                <a:spcPts val="440"/>
              </a:spcBef>
              <a:spcAft>
                <a:spcPts val="0"/>
              </a:spcAft>
              <a:buSzPts val="1870"/>
              <a:buChar char="○"/>
              <a:defRPr sz="2200"/>
            </a:lvl3pPr>
            <a:lvl4pPr marL="1828800" lvl="3" indent="-342900" algn="l">
              <a:lnSpc>
                <a:spcPct val="100000"/>
              </a:lnSpc>
              <a:spcBef>
                <a:spcPts val="400"/>
              </a:spcBef>
              <a:spcAft>
                <a:spcPts val="0"/>
              </a:spcAft>
              <a:buSzPts val="1800"/>
              <a:buChar char="⚫"/>
              <a:defRPr sz="2000"/>
            </a:lvl4pPr>
            <a:lvl5pPr marL="2286000" lvl="4" indent="-355600" algn="l">
              <a:lnSpc>
                <a:spcPct val="100000"/>
              </a:lnSpc>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g1343268d990_0_31"/>
          <p:cNvSpPr txBox="1">
            <a:spLocks noGrp="1"/>
          </p:cNvSpPr>
          <p:nvPr>
            <p:ph type="title"/>
          </p:nvPr>
        </p:nvSpPr>
        <p:spPr>
          <a:xfrm>
            <a:off x="6461989" y="1386101"/>
            <a:ext cx="4071900" cy="1253700"/>
          </a:xfrm>
          <a:prstGeom prst="rect">
            <a:avLst/>
          </a:prstGeom>
          <a:noFill/>
          <a:ln>
            <a:noFill/>
          </a:ln>
        </p:spPr>
        <p:txBody>
          <a:bodyPr spcFirstLastPara="1" wrap="square" lIns="45700" tIns="45700" rIns="45700" bIns="45700" anchor="b" anchorCtr="0">
            <a:noAutofit/>
          </a:bodyPr>
          <a:lstStyle>
            <a:lvl1pPr lvl="0" algn="l">
              <a:lnSpc>
                <a:spcPct val="100000"/>
              </a:lnSpc>
              <a:spcBef>
                <a:spcPts val="0"/>
              </a:spcBef>
              <a:spcAft>
                <a:spcPts val="0"/>
              </a:spcAft>
              <a:buClr>
                <a:schemeClr val="dk1"/>
              </a:buClr>
              <a:buSzPts val="2200"/>
              <a:buFont typeface="Libre Franklin"/>
              <a:buNone/>
              <a:defRPr sz="22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g1343268d990_0_31"/>
          <p:cNvSpPr>
            <a:spLocks noGrp="1"/>
          </p:cNvSpPr>
          <p:nvPr>
            <p:ph type="pic" idx="2"/>
          </p:nvPr>
        </p:nvSpPr>
        <p:spPr>
          <a:xfrm>
            <a:off x="473851" y="700299"/>
            <a:ext cx="4114800" cy="4114800"/>
          </a:xfrm>
          <a:prstGeom prst="ellipse">
            <a:avLst/>
          </a:prstGeom>
          <a:solidFill>
            <a:srgbClr val="2B2B2B"/>
          </a:solidFill>
          <a:ln w="50800" cap="flat" cmpd="sng">
            <a:solidFill>
              <a:schemeClr val="dk2"/>
            </a:solidFill>
            <a:prstDash val="solid"/>
            <a:miter lim="800000"/>
            <a:headEnd type="none" w="sm" len="sm"/>
            <a:tailEnd type="none" w="sm" len="sm"/>
          </a:ln>
          <a:effectLst>
            <a:outerShdw blurRad="152000" dist="345000" dir="5400000" sx="-80000" sy="-18000" rotWithShape="0">
              <a:srgbClr val="000000">
                <a:alpha val="24313"/>
              </a:srgbClr>
            </a:outerShdw>
          </a:effectLst>
        </p:spPr>
      </p:sp>
      <p:sp>
        <p:nvSpPr>
          <p:cNvPr id="46" name="Google Shape;46;g1343268d990_0_31"/>
          <p:cNvSpPr txBox="1">
            <a:spLocks noGrp="1"/>
          </p:cNvSpPr>
          <p:nvPr>
            <p:ph type="body" idx="1"/>
          </p:nvPr>
        </p:nvSpPr>
        <p:spPr>
          <a:xfrm>
            <a:off x="6461992" y="2679157"/>
            <a:ext cx="4071900" cy="26634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240"/>
              </a:spcBef>
              <a:spcAft>
                <a:spcPts val="0"/>
              </a:spcAft>
              <a:buSzPts val="960"/>
              <a:buFont typeface="Arial"/>
              <a:buNone/>
              <a:defRPr sz="1200"/>
            </a:lvl1pPr>
            <a:lvl2pPr marL="914400" lvl="1" indent="-228600" algn="l">
              <a:lnSpc>
                <a:spcPct val="100000"/>
              </a:lnSpc>
              <a:spcBef>
                <a:spcPts val="240"/>
              </a:spcBef>
              <a:spcAft>
                <a:spcPts val="0"/>
              </a:spcAft>
              <a:buSzPts val="1080"/>
              <a:buFont typeface="Arial"/>
              <a:buNone/>
              <a:defRPr sz="1200"/>
            </a:lvl2pPr>
            <a:lvl3pPr marL="1371600" lvl="2" indent="-228600" algn="l">
              <a:lnSpc>
                <a:spcPct val="100000"/>
              </a:lnSpc>
              <a:spcBef>
                <a:spcPts val="200"/>
              </a:spcBef>
              <a:spcAft>
                <a:spcPts val="0"/>
              </a:spcAft>
              <a:buSzPts val="850"/>
              <a:buFont typeface="Arial"/>
              <a:buNone/>
              <a:defRPr sz="1000"/>
            </a:lvl3pPr>
            <a:lvl4pPr marL="1828800" lvl="3" indent="-228600" algn="l">
              <a:lnSpc>
                <a:spcPct val="100000"/>
              </a:lnSpc>
              <a:spcBef>
                <a:spcPts val="180"/>
              </a:spcBef>
              <a:spcAft>
                <a:spcPts val="0"/>
              </a:spcAft>
              <a:buSzPts val="810"/>
              <a:buFont typeface="Arial"/>
              <a:buNone/>
              <a:defRPr sz="900"/>
            </a:lvl4pPr>
            <a:lvl5pPr marL="2286000" lvl="4" indent="-228600" algn="l">
              <a:lnSpc>
                <a:spcPct val="100000"/>
              </a:lnSpc>
              <a:spcBef>
                <a:spcPts val="180"/>
              </a:spcBef>
              <a:spcAft>
                <a:spcPts val="0"/>
              </a:spcAft>
              <a:buSzPts val="900"/>
              <a:buFont typeface="Arial"/>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9"/>
        <p:cNvGrpSpPr/>
        <p:nvPr/>
      </p:nvGrpSpPr>
      <p:grpSpPr>
        <a:xfrm>
          <a:off x="0" y="0"/>
          <a:ext cx="0" cy="0"/>
          <a:chOff x="0" y="0"/>
          <a:chExt cx="0" cy="0"/>
        </a:xfrm>
      </p:grpSpPr>
      <p:sp>
        <p:nvSpPr>
          <p:cNvPr id="10" name="Google Shape;10;g1343268d990_0_2"/>
          <p:cNvSpPr/>
          <p:nvPr/>
        </p:nvSpPr>
        <p:spPr>
          <a:xfrm>
            <a:off x="10871200" y="-9525"/>
            <a:ext cx="1320799" cy="6858002"/>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002060"/>
          </a:solidFill>
          <a:ln w="19050" cap="flat" cmpd="sng">
            <a:solidFill>
              <a:srgbClr val="002060"/>
            </a:solidFill>
            <a:prstDash val="solid"/>
            <a:round/>
            <a:headEnd type="none" w="sm" len="sm"/>
            <a:tailEnd type="none" w="sm" len="sm"/>
          </a:ln>
          <a:effectLst>
            <a:outerShdw blurRad="63500" dist="50800" dir="10800000" algn="ctr" rotWithShape="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g1343268d990_0_2"/>
          <p:cNvSpPr/>
          <p:nvPr/>
        </p:nvSpPr>
        <p:spPr>
          <a:xfrm>
            <a:off x="0" y="5181600"/>
            <a:ext cx="12192005" cy="1682750"/>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gradFill>
            <a:gsLst>
              <a:gs pos="0">
                <a:srgbClr val="770000"/>
              </a:gs>
              <a:gs pos="50000">
                <a:srgbClr val="AD0000"/>
              </a:gs>
              <a:gs pos="100000">
                <a:srgbClr val="CE0000"/>
              </a:gs>
            </a:gsLst>
            <a:lin ang="18900000" scaled="0"/>
          </a:gradFill>
          <a:ln w="19050" cap="flat" cmpd="sng">
            <a:solidFill>
              <a:srgbClr val="C00000"/>
            </a:solidFill>
            <a:prstDash val="solid"/>
            <a:round/>
            <a:headEnd type="none" w="sm" len="sm"/>
            <a:tailEnd type="none" w="sm" len="sm"/>
          </a:ln>
          <a:effectLst>
            <a:outerShdw blurRad="63500" dist="44450" dir="16200000" algn="ctr" rotWithShape="0">
              <a:srgbClr val="00000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g1343268d990_0_2"/>
          <p:cNvSpPr txBox="1">
            <a:spLocks noGrp="1"/>
          </p:cNvSpPr>
          <p:nvPr>
            <p:ph type="title"/>
          </p:nvPr>
        </p:nvSpPr>
        <p:spPr>
          <a:xfrm>
            <a:off x="609600" y="274638"/>
            <a:ext cx="9956700" cy="1143000"/>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g1343268d990_0_2"/>
          <p:cNvSpPr txBox="1">
            <a:spLocks noGrp="1"/>
          </p:cNvSpPr>
          <p:nvPr>
            <p:ph type="body" idx="1"/>
          </p:nvPr>
        </p:nvSpPr>
        <p:spPr>
          <a:xfrm>
            <a:off x="609600" y="1600200"/>
            <a:ext cx="9956700" cy="4114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00"/>
              </a:spcBef>
              <a:spcAft>
                <a:spcPts val="0"/>
              </a:spcAft>
              <a:buClr>
                <a:schemeClr val="lt1"/>
              </a:buClr>
              <a:buSzPts val="2400"/>
              <a:buFont typeface="Noto Sans Symbols"/>
              <a:buChar char="⦿"/>
              <a:defRPr sz="3000" b="0" i="0" u="none" strike="noStrike" cap="none">
                <a:solidFill>
                  <a:schemeClr val="dk1"/>
                </a:solidFill>
                <a:latin typeface="Arial"/>
                <a:ea typeface="Arial"/>
                <a:cs typeface="Arial"/>
                <a:sym typeface="Arial"/>
              </a:defRPr>
            </a:lvl1pPr>
            <a:lvl2pPr marL="914400" marR="0" lvl="1" indent="-377190" algn="l" rtl="0">
              <a:lnSpc>
                <a:spcPct val="100000"/>
              </a:lnSpc>
              <a:spcBef>
                <a:spcPts val="520"/>
              </a:spcBef>
              <a:spcAft>
                <a:spcPts val="0"/>
              </a:spcAft>
              <a:buClr>
                <a:schemeClr val="lt1"/>
              </a:buClr>
              <a:buSzPts val="2340"/>
              <a:buFont typeface="Arial"/>
              <a:buChar char="•"/>
              <a:defRPr sz="2600" b="0" i="0" u="none" strike="noStrike" cap="none">
                <a:solidFill>
                  <a:schemeClr val="dk1"/>
                </a:solidFill>
                <a:latin typeface="Arial"/>
                <a:ea typeface="Arial"/>
                <a:cs typeface="Arial"/>
                <a:sym typeface="Arial"/>
              </a:defRPr>
            </a:lvl2pPr>
            <a:lvl3pPr marL="1371600" marR="0" lvl="2" indent="-358139" algn="l" rtl="0">
              <a:lnSpc>
                <a:spcPct val="100000"/>
              </a:lnSpc>
              <a:spcBef>
                <a:spcPts val="480"/>
              </a:spcBef>
              <a:spcAft>
                <a:spcPts val="0"/>
              </a:spcAft>
              <a:buClr>
                <a:schemeClr val="lt1"/>
              </a:buClr>
              <a:buSzPts val="204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400"/>
              </a:spcBef>
              <a:spcAft>
                <a:spcPts val="0"/>
              </a:spcAft>
              <a:buClr>
                <a:schemeClr val="lt1"/>
              </a:buClr>
              <a:buSzPts val="18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accent5"/>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accent6"/>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6"/>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pic>
        <p:nvPicPr>
          <p:cNvPr id="14" name="Google Shape;14;g1343268d990_0_2"/>
          <p:cNvPicPr preferRelativeResize="0"/>
          <p:nvPr/>
        </p:nvPicPr>
        <p:blipFill rotWithShape="1">
          <a:blip r:embed="rId13">
            <a:alphaModFix/>
          </a:blip>
          <a:srcRect/>
          <a:stretch/>
        </p:blipFill>
        <p:spPr>
          <a:xfrm>
            <a:off x="8961967" y="6048375"/>
            <a:ext cx="2178049" cy="5937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dvancements.scouting.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fs10.formsite.com/svmbc/2023_unit_info/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outing.org/commissioners/internet-recharterin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advancements.scouting.org/?_gl=1*dgri0i*_ga*ODg3MTAyMTgwLjE2MDYzNDgwNzc.*_ga_20G0JHESG4*MTY1NTE3MzIyMC4zODIuMS4xNjU1MTczMjg3LjYw&amp;_ga=2.14430005.382339941.1655077736-887102180.1606348077&amp;_gac=1.52036955.1653495986.CjwKCAjwp7eUBhBeEiwAZbHwkfNLRjCjjoIK6ylv5uGwBLq6jkeAkN6aa85_SvEe64-kJPgYW6K1RBoC_bAQAvD_Bw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fs10.formsite.com/svmbc/2022JTE/index.html" TargetMode="External"/><Relationship Id="rId2" Type="http://schemas.openxmlformats.org/officeDocument/2006/relationships/hyperlink" Target="https://www.svmbc.org/resources/unit-recharter/" TargetMode="External"/><Relationship Id="rId1" Type="http://schemas.openxmlformats.org/officeDocument/2006/relationships/slideLayout" Target="../slideLayouts/slideLayout2.xml"/><Relationship Id="rId5" Type="http://schemas.openxmlformats.org/officeDocument/2006/relationships/hyperlink" Target="https://fs10.formsite.com/svmbc/2023_unit_info/index.html" TargetMode="External"/><Relationship Id="rId4" Type="http://schemas.openxmlformats.org/officeDocument/2006/relationships/hyperlink" Target="https://fs10.formsite.com/svmbc/22CommissionerChallenge/index.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bit.ly/1107AB506" TargetMode="External"/><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bit.ly/22RecharterSalinas" TargetMode="External"/><Relationship Id="rId4" Type="http://schemas.openxmlformats.org/officeDocument/2006/relationships/hyperlink" Target="https://bit.ly/22RecharterSanJo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
          <p:cNvSpPr txBox="1">
            <a:spLocks noGrp="1"/>
          </p:cNvSpPr>
          <p:nvPr>
            <p:ph type="title"/>
          </p:nvPr>
        </p:nvSpPr>
        <p:spPr>
          <a:xfrm>
            <a:off x="714531" y="772200"/>
            <a:ext cx="7470098" cy="3709649"/>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1620"/>
              <a:buFont typeface="Arial"/>
              <a:buNone/>
            </a:pPr>
            <a:r>
              <a:rPr lang="en-US" sz="6040" b="1" dirty="0">
                <a:latin typeface="Arial"/>
                <a:ea typeface="Arial"/>
                <a:cs typeface="Arial"/>
                <a:sym typeface="Arial"/>
              </a:rPr>
              <a:t>2022 </a:t>
            </a:r>
            <a:br>
              <a:rPr lang="en-US" sz="6040" b="1" dirty="0">
                <a:latin typeface="Arial"/>
                <a:ea typeface="Arial"/>
                <a:cs typeface="Arial"/>
                <a:sym typeface="Arial"/>
              </a:rPr>
            </a:br>
            <a:r>
              <a:rPr lang="en-US" sz="6040" b="1" dirty="0">
                <a:latin typeface="Arial"/>
                <a:ea typeface="Arial"/>
                <a:cs typeface="Arial"/>
                <a:sym typeface="Arial"/>
              </a:rPr>
              <a:t>Internet Recharter Guide and Timeline</a:t>
            </a:r>
            <a:endParaRPr sz="6040" b="1" dirty="0"/>
          </a:p>
        </p:txBody>
      </p:sp>
      <p:pic>
        <p:nvPicPr>
          <p:cNvPr id="59" name="Google Shape;59;p1"/>
          <p:cNvPicPr preferRelativeResize="0"/>
          <p:nvPr/>
        </p:nvPicPr>
        <p:blipFill>
          <a:blip r:embed="rId3">
            <a:alphaModFix/>
          </a:blip>
          <a:stretch>
            <a:fillRect/>
          </a:stretch>
        </p:blipFill>
        <p:spPr>
          <a:xfrm>
            <a:off x="8849000" y="2627025"/>
            <a:ext cx="2161500" cy="2485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BB2A26-B2E5-3B7C-C77D-0A43A7759FC3}"/>
              </a:ext>
            </a:extLst>
          </p:cNvPr>
          <p:cNvSpPr>
            <a:spLocks noGrp="1"/>
          </p:cNvSpPr>
          <p:nvPr>
            <p:ph type="body" idx="1"/>
          </p:nvPr>
        </p:nvSpPr>
        <p:spPr>
          <a:xfrm>
            <a:off x="609600" y="1078356"/>
            <a:ext cx="9956700" cy="4636644"/>
          </a:xfrm>
        </p:spPr>
        <p:txBody>
          <a:bodyPr>
            <a:normAutofit fontScale="77500" lnSpcReduction="20000"/>
          </a:bodyPr>
          <a:lstStyle/>
          <a:p>
            <a:pPr algn="l"/>
            <a:r>
              <a:rPr lang="en-US" b="1" i="0" u="none" strike="noStrike" dirty="0">
                <a:solidFill>
                  <a:srgbClr val="006CFF"/>
                </a:solidFill>
                <a:effectLst/>
                <a:latin typeface="Roboto" panose="02000000000000000000" pitchFamily="2" charset="0"/>
                <a:hlinkClick r:id="rId2"/>
              </a:rPr>
              <a:t>https://advancements.scouting.org</a:t>
            </a:r>
            <a:endParaRPr lang="en-US" b="1" i="0" u="none" strike="noStrike" dirty="0">
              <a:solidFill>
                <a:srgbClr val="006CFF"/>
              </a:solidFill>
              <a:effectLst/>
              <a:latin typeface="Roboto" panose="02000000000000000000" pitchFamily="2" charset="0"/>
            </a:endParaRPr>
          </a:p>
          <a:p>
            <a:pPr algn="l"/>
            <a:endParaRPr lang="en-US" b="0" i="0" dirty="0">
              <a:solidFill>
                <a:srgbClr val="212121"/>
              </a:solidFill>
              <a:effectLst/>
              <a:latin typeface="Roboto" panose="02000000000000000000" pitchFamily="2" charset="0"/>
            </a:endParaRPr>
          </a:p>
          <a:p>
            <a:pPr algn="l"/>
            <a:r>
              <a:rPr lang="en-US" sz="2000" b="0" i="1" dirty="0">
                <a:solidFill>
                  <a:srgbClr val="212121"/>
                </a:solidFill>
                <a:effectLst/>
                <a:latin typeface="Roboto" panose="02000000000000000000" pitchFamily="2" charset="0"/>
              </a:rPr>
              <a:t>The same login ID and PW is required to access IR 2.0 as for Internet Advancement and </a:t>
            </a:r>
            <a:r>
              <a:rPr lang="en-US" sz="2000" b="0" i="1" dirty="0" err="1">
                <a:solidFill>
                  <a:srgbClr val="212121"/>
                </a:solidFill>
                <a:effectLst/>
                <a:latin typeface="Roboto" panose="02000000000000000000" pitchFamily="2" charset="0"/>
              </a:rPr>
              <a:t>my.scouting</a:t>
            </a:r>
            <a:r>
              <a:rPr lang="en-US" sz="2000" b="0" i="1" dirty="0">
                <a:solidFill>
                  <a:srgbClr val="212121"/>
                </a:solidFill>
                <a:effectLst/>
                <a:latin typeface="Roboto" panose="02000000000000000000" pitchFamily="2" charset="0"/>
              </a:rPr>
              <a:t>.  No additional access codes are required.  </a:t>
            </a:r>
          </a:p>
          <a:p>
            <a:pPr algn="l"/>
            <a:endParaRPr lang="en-US" sz="2000" b="0" i="1" dirty="0">
              <a:solidFill>
                <a:srgbClr val="212121"/>
              </a:solidFill>
              <a:effectLst/>
              <a:latin typeface="Roboto" panose="02000000000000000000" pitchFamily="2" charset="0"/>
            </a:endParaRPr>
          </a:p>
          <a:p>
            <a:pPr algn="l"/>
            <a:r>
              <a:rPr lang="en-US" b="0" i="0" dirty="0">
                <a:solidFill>
                  <a:srgbClr val="212121"/>
                </a:solidFill>
                <a:effectLst/>
                <a:latin typeface="Roboto" panose="02000000000000000000" pitchFamily="2" charset="0"/>
              </a:rPr>
              <a:t>Units and commissioners can track their progress by reviewing the council dashboard on Commissioner Tools in the lower right corner.</a:t>
            </a:r>
          </a:p>
          <a:p>
            <a:pPr algn="l"/>
            <a:endParaRPr lang="en-US" dirty="0">
              <a:solidFill>
                <a:srgbClr val="212121"/>
              </a:solidFill>
              <a:latin typeface="Roboto" panose="02000000000000000000" pitchFamily="2" charset="0"/>
            </a:endParaRPr>
          </a:p>
          <a:p>
            <a:pPr algn="l"/>
            <a:r>
              <a:rPr lang="en-US" b="0" i="0" dirty="0">
                <a:solidFill>
                  <a:srgbClr val="212121"/>
                </a:solidFill>
                <a:effectLst/>
                <a:latin typeface="Roboto" panose="02000000000000000000" pitchFamily="2" charset="0"/>
              </a:rPr>
              <a:t>After hitting submit in IA, neither units nor SVMBC can go back and make changes until after January 2023. Be thorough! </a:t>
            </a:r>
          </a:p>
          <a:p>
            <a:pPr algn="l"/>
            <a:endParaRPr lang="en-US" b="0" i="0" dirty="0">
              <a:solidFill>
                <a:srgbClr val="212121"/>
              </a:solidFill>
              <a:effectLst/>
              <a:latin typeface="Roboto" panose="02000000000000000000" pitchFamily="2" charset="0"/>
            </a:endParaRPr>
          </a:p>
          <a:p>
            <a:pPr algn="l"/>
            <a:r>
              <a:rPr lang="en-US" i="1" dirty="0">
                <a:solidFill>
                  <a:srgbClr val="212121"/>
                </a:solidFill>
                <a:latin typeface="Roboto" panose="02000000000000000000" pitchFamily="2" charset="0"/>
              </a:rPr>
              <a:t>Once you have submitted, the COR will receive a link from AdobeSign to approve the charter. This must be done in order to be considered complete. Any charters left at this stage after Dec 2, will be considered late– no exceptions!</a:t>
            </a:r>
          </a:p>
        </p:txBody>
      </p:sp>
      <p:sp>
        <p:nvSpPr>
          <p:cNvPr id="4" name="Google Shape;170;p4">
            <a:extLst>
              <a:ext uri="{FF2B5EF4-FFF2-40B4-BE49-F238E27FC236}">
                <a16:creationId xmlns:a16="http://schemas.microsoft.com/office/drawing/2014/main" id="{6C7FDD41-CE54-325B-AFCE-0553BC0EE5A6}"/>
              </a:ext>
            </a:extLst>
          </p:cNvPr>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Internet Advancement and You</a:t>
            </a:r>
            <a:endParaRPr sz="2400" b="1"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37743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1343268d990_0_75"/>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33"/>
              <a:buNone/>
            </a:pPr>
            <a:fld id="{00000000-1234-1234-1234-123412341234}" type="slidenum">
              <a:rPr lang="en-US"/>
              <a:t>11</a:t>
            </a:fld>
            <a:endParaRPr/>
          </a:p>
        </p:txBody>
      </p:sp>
      <p:sp>
        <p:nvSpPr>
          <p:cNvPr id="88" name="Google Shape;88;g1343268d990_0_75"/>
          <p:cNvSpPr txBox="1"/>
          <p:nvPr/>
        </p:nvSpPr>
        <p:spPr>
          <a:xfrm>
            <a:off x="619150" y="606575"/>
            <a:ext cx="4854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Keys to a Successful Recharter</a:t>
            </a:r>
            <a:endParaRPr sz="2400" b="1" i="0" u="none" strike="noStrike" cap="none">
              <a:solidFill>
                <a:srgbClr val="FFFFFF"/>
              </a:solidFill>
              <a:latin typeface="Arial"/>
              <a:ea typeface="Arial"/>
              <a:cs typeface="Arial"/>
              <a:sym typeface="Arial"/>
            </a:endParaRPr>
          </a:p>
        </p:txBody>
      </p:sp>
      <p:sp>
        <p:nvSpPr>
          <p:cNvPr id="89" name="Google Shape;89;g1343268d990_0_75"/>
          <p:cNvSpPr txBox="1"/>
          <p:nvPr/>
        </p:nvSpPr>
        <p:spPr>
          <a:xfrm>
            <a:off x="619158" y="1063776"/>
            <a:ext cx="10773900" cy="4493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Arial"/>
                <a:ea typeface="Arial"/>
                <a:cs typeface="Arial"/>
                <a:sym typeface="Arial"/>
              </a:rPr>
              <a:t>Avoid the most common reasons a recharter cannot be processed</a:t>
            </a:r>
            <a:endParaRPr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Missing Signed Criminal Background Check Approval Form</a:t>
            </a:r>
            <a:endParaRPr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Missing or Expired Youth Protection Training</a:t>
            </a:r>
          </a:p>
          <a:p>
            <a:pPr marL="285750" marR="0" lvl="0" indent="-285750" algn="l" rtl="0">
              <a:lnSpc>
                <a:spcPct val="100000"/>
              </a:lnSpc>
              <a:spcBef>
                <a:spcPts val="0"/>
              </a:spcBef>
              <a:spcAft>
                <a:spcPts val="0"/>
              </a:spcAft>
              <a:buClr>
                <a:schemeClr val="dk1"/>
              </a:buClr>
              <a:buSzPts val="2400"/>
              <a:buFont typeface="Arial"/>
              <a:buChar char="•"/>
            </a:pPr>
            <a:r>
              <a:rPr lang="en-US" sz="2400" dirty="0">
                <a:solidFill>
                  <a:schemeClr val="dk1"/>
                </a:solidFill>
              </a:rPr>
              <a:t>Missing AB506 Certificates and Finger Printing (Live Scan)</a:t>
            </a:r>
            <a:endParaRPr lang="en-US"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Missing Signatures (Applications, Background Checks)</a:t>
            </a:r>
            <a:endParaRPr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Missing Key 3 Approval</a:t>
            </a:r>
            <a:endParaRPr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Missing Adult Applications</a:t>
            </a:r>
            <a:endParaRPr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Money Incorrect</a:t>
            </a:r>
            <a:endParaRPr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Youth Turned 18 – Needs Youth Protection Training, Criminal Background Check, and Application</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7" y="1571625"/>
            <a:ext cx="9956700" cy="4114800"/>
          </a:xfrm>
        </p:spPr>
        <p:txBody>
          <a:bodyPr>
            <a:normAutofit fontScale="77500" lnSpcReduction="20000"/>
          </a:bodyPr>
          <a:lstStyle/>
          <a:p>
            <a:r>
              <a:rPr lang="en-US" b="1" dirty="0"/>
              <a:t>Required</a:t>
            </a:r>
            <a:r>
              <a:rPr lang="en-US" dirty="0"/>
              <a:t>:</a:t>
            </a:r>
          </a:p>
          <a:p>
            <a:pPr lvl="1"/>
            <a:r>
              <a:rPr lang="en-US" dirty="0"/>
              <a:t>Charter Submitted in IA and Signed in </a:t>
            </a:r>
            <a:r>
              <a:rPr lang="en-US" i="1" dirty="0"/>
              <a:t>AdobeSign</a:t>
            </a:r>
          </a:p>
          <a:p>
            <a:pPr lvl="1"/>
            <a:r>
              <a:rPr lang="en-US" dirty="0"/>
              <a:t>Annual Charter Agreement in </a:t>
            </a:r>
            <a:r>
              <a:rPr lang="en-US" i="1" dirty="0"/>
              <a:t>DocuSign</a:t>
            </a:r>
            <a:r>
              <a:rPr lang="en-US" dirty="0"/>
              <a:t>.</a:t>
            </a:r>
          </a:p>
          <a:p>
            <a:pPr lvl="1"/>
            <a:r>
              <a:rPr lang="en-US" dirty="0"/>
              <a:t>Payment (Online with CC or By Check at office)</a:t>
            </a:r>
          </a:p>
          <a:p>
            <a:pPr lvl="1"/>
            <a:r>
              <a:rPr lang="en-US" dirty="0">
                <a:hlinkClick r:id="rId3"/>
              </a:rPr>
              <a:t>2023 Unit Information Updates</a:t>
            </a:r>
            <a:r>
              <a:rPr lang="en-US" dirty="0"/>
              <a:t> (Online)</a:t>
            </a:r>
          </a:p>
          <a:p>
            <a:pPr marL="582931" lvl="1" indent="0">
              <a:buNone/>
            </a:pPr>
            <a:r>
              <a:rPr lang="en-US" sz="3100" b="1" i="1" dirty="0"/>
              <a:t>If Applicable:</a:t>
            </a:r>
          </a:p>
          <a:p>
            <a:pPr lvl="1"/>
            <a:r>
              <a:rPr lang="en-US" dirty="0"/>
              <a:t>YPT Certificates</a:t>
            </a:r>
          </a:p>
          <a:p>
            <a:pPr lvl="1"/>
            <a:r>
              <a:rPr lang="en-US" dirty="0" err="1"/>
              <a:t>AB506</a:t>
            </a:r>
            <a:r>
              <a:rPr lang="en-US" dirty="0"/>
              <a:t> and Finger Printing (Live Scan)</a:t>
            </a:r>
          </a:p>
          <a:p>
            <a:pPr lvl="1"/>
            <a:r>
              <a:rPr lang="en-US" dirty="0"/>
              <a:t>New Youth and Adult Applications</a:t>
            </a:r>
          </a:p>
          <a:p>
            <a:pPr marL="457200" lvl="1" indent="0">
              <a:buNone/>
            </a:pPr>
            <a:endParaRPr lang="en-US" dirty="0"/>
          </a:p>
          <a:p>
            <a:r>
              <a:rPr lang="en-US" b="1" dirty="0"/>
              <a:t>Additional Forms</a:t>
            </a:r>
          </a:p>
          <a:p>
            <a:pPr lvl="1"/>
            <a:r>
              <a:rPr lang="en-US" dirty="0"/>
              <a:t>JTE Form - Online</a:t>
            </a:r>
          </a:p>
          <a:p>
            <a:pPr lvl="1"/>
            <a:r>
              <a:rPr lang="en-US" dirty="0"/>
              <a:t>2022 Commissioner Challenge – Online</a:t>
            </a:r>
          </a:p>
        </p:txBody>
      </p:sp>
      <p:sp>
        <p:nvSpPr>
          <p:cNvPr id="4" name="Slide Number Placeholder 3"/>
          <p:cNvSpPr>
            <a:spLocks noGrp="1"/>
          </p:cNvSpPr>
          <p:nvPr>
            <p:ph type="sldNum" sz="quarter" idx="4294967295"/>
          </p:nvPr>
        </p:nvSpPr>
        <p:spPr>
          <a:xfrm>
            <a:off x="11779250" y="6430963"/>
            <a:ext cx="41275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fld id="{B9EE3FEE-B1DF-431C-8544-DE73018D4116}" type="slidenum">
              <a:rPr lang="en-US" altLang="en-US" smtClean="0"/>
              <a:pPr/>
              <a:t>12</a:t>
            </a:fld>
            <a:endParaRPr lang="en-US" altLang="en-US"/>
          </a:p>
        </p:txBody>
      </p:sp>
      <p:sp>
        <p:nvSpPr>
          <p:cNvPr id="6" name="Title 5">
            <a:extLst>
              <a:ext uri="{FF2B5EF4-FFF2-40B4-BE49-F238E27FC236}">
                <a16:creationId xmlns:a16="http://schemas.microsoft.com/office/drawing/2014/main" id="{82C59426-F76C-268D-3999-6F1E9CED2383}"/>
              </a:ext>
            </a:extLst>
          </p:cNvPr>
          <p:cNvSpPr>
            <a:spLocks noGrp="1"/>
          </p:cNvSpPr>
          <p:nvPr>
            <p:ph type="title"/>
          </p:nvPr>
        </p:nvSpPr>
        <p:spPr/>
        <p:txBody>
          <a:bodyPr/>
          <a:lstStyle/>
          <a:p>
            <a:endParaRPr lang="en-US"/>
          </a:p>
        </p:txBody>
      </p:sp>
      <p:sp>
        <p:nvSpPr>
          <p:cNvPr id="7" name="Google Shape;72;g1343268d990_0_82">
            <a:extLst>
              <a:ext uri="{FF2B5EF4-FFF2-40B4-BE49-F238E27FC236}">
                <a16:creationId xmlns:a16="http://schemas.microsoft.com/office/drawing/2014/main" id="{DB421A31-2DF7-B6D8-8444-B6A1FCC06AA0}"/>
              </a:ext>
            </a:extLst>
          </p:cNvPr>
          <p:cNvSpPr txBox="1"/>
          <p:nvPr/>
        </p:nvSpPr>
        <p:spPr>
          <a:xfrm>
            <a:off x="609600" y="599374"/>
            <a:ext cx="8363767" cy="521844"/>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When is my charter considered submitted?</a:t>
            </a:r>
            <a:endParaRPr sz="2400" b="1"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180431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25" y="1568450"/>
            <a:ext cx="7549896" cy="4351338"/>
          </a:xfrm>
        </p:spPr>
        <p:txBody>
          <a:bodyPr/>
          <a:lstStyle/>
          <a:p>
            <a:pPr>
              <a:buClr>
                <a:schemeClr val="tx1"/>
              </a:buClr>
              <a:buSzPct val="100000"/>
            </a:pPr>
            <a:r>
              <a:rPr lang="en-US" dirty="0"/>
              <a:t> Change in Chartering Organization</a:t>
            </a:r>
          </a:p>
          <a:p>
            <a:pPr lvl="1">
              <a:buClr>
                <a:schemeClr val="tx1"/>
              </a:buClr>
              <a:buSzPct val="100000"/>
            </a:pPr>
            <a:r>
              <a:rPr lang="en-US" dirty="0"/>
              <a:t>Required Items: New Unit Application, Letter from previous chartering org.</a:t>
            </a:r>
          </a:p>
          <a:p>
            <a:pPr>
              <a:buClr>
                <a:schemeClr val="tx1"/>
              </a:buClr>
              <a:buSzPct val="100000"/>
            </a:pPr>
            <a:r>
              <a:rPr lang="en-US" dirty="0"/>
              <a:t> Change in Executive Officer</a:t>
            </a:r>
          </a:p>
          <a:p>
            <a:pPr lvl="1">
              <a:buClr>
                <a:schemeClr val="tx1"/>
              </a:buClr>
              <a:buSzPct val="100000"/>
            </a:pPr>
            <a:r>
              <a:rPr lang="en-US" dirty="0"/>
              <a:t>Required Items: New Unit Application</a:t>
            </a:r>
          </a:p>
          <a:p>
            <a:pPr>
              <a:buClr>
                <a:schemeClr val="tx1"/>
              </a:buClr>
              <a:buSzPct val="100000"/>
            </a:pPr>
            <a:r>
              <a:rPr lang="en-US" dirty="0"/>
              <a:t> Over 100 / Less than 5 Youth</a:t>
            </a:r>
          </a:p>
          <a:p>
            <a:pPr lvl="1">
              <a:buClr>
                <a:schemeClr val="tx1"/>
              </a:buClr>
              <a:buSzPct val="100000"/>
            </a:pPr>
            <a:r>
              <a:rPr lang="en-US" dirty="0"/>
              <a:t>Scout Executive Approval Form</a:t>
            </a:r>
          </a:p>
          <a:p>
            <a:pPr lvl="1">
              <a:buClr>
                <a:schemeClr val="tx1"/>
              </a:buClr>
              <a:buSzPct val="100000"/>
            </a:pPr>
            <a:r>
              <a:rPr lang="en-US" dirty="0"/>
              <a:t>Request Form from District Executive</a:t>
            </a:r>
          </a:p>
        </p:txBody>
      </p:sp>
      <p:sp>
        <p:nvSpPr>
          <p:cNvPr id="2" name="Title 1"/>
          <p:cNvSpPr>
            <a:spLocks noGrp="1"/>
          </p:cNvSpPr>
          <p:nvPr>
            <p:ph type="title"/>
          </p:nvPr>
        </p:nvSpPr>
        <p:spPr/>
        <p:txBody>
          <a:bodyPr/>
          <a:lstStyle/>
          <a:p>
            <a:r>
              <a:rPr lang="en-US"/>
              <a:t>Special Situations</a:t>
            </a:r>
          </a:p>
        </p:txBody>
      </p:sp>
      <p:sp>
        <p:nvSpPr>
          <p:cNvPr id="4" name="Slide Number Placeholder 3"/>
          <p:cNvSpPr>
            <a:spLocks noGrp="1"/>
          </p:cNvSpPr>
          <p:nvPr>
            <p:ph type="sldNum" sz="quarter" idx="4294967295"/>
          </p:nvPr>
        </p:nvSpPr>
        <p:spPr>
          <a:xfrm>
            <a:off x="11779250" y="6430963"/>
            <a:ext cx="41275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fld id="{B9EE3FEE-B1DF-431C-8544-DE73018D4116}" type="slidenum">
              <a:rPr lang="en-US" altLang="en-US" smtClean="0"/>
              <a:pPr/>
              <a:t>13</a:t>
            </a:fld>
            <a:endParaRPr lang="en-US" altLang="en-US"/>
          </a:p>
        </p:txBody>
      </p:sp>
    </p:spTree>
    <p:extLst>
      <p:ext uri="{BB962C8B-B14F-4D97-AF65-F5344CB8AC3E}">
        <p14:creationId xmlns:p14="http://schemas.microsoft.com/office/powerpoint/2010/main" val="193224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343268d990_0_52"/>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33"/>
              <a:buNone/>
            </a:pPr>
            <a:fld id="{00000000-1234-1234-1234-123412341234}" type="slidenum">
              <a:rPr lang="en-US"/>
              <a:t>14</a:t>
            </a:fld>
            <a:endParaRPr/>
          </a:p>
        </p:txBody>
      </p:sp>
      <p:sp>
        <p:nvSpPr>
          <p:cNvPr id="178" name="Google Shape;178;g1343268d990_0_52"/>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Recharter Resources</a:t>
            </a:r>
            <a:endParaRPr sz="2400" b="1" i="0" u="none" strike="noStrike" cap="none" dirty="0">
              <a:solidFill>
                <a:srgbClr val="FFFFFF"/>
              </a:solidFill>
              <a:latin typeface="Arial"/>
              <a:ea typeface="Arial"/>
              <a:cs typeface="Arial"/>
              <a:sym typeface="Arial"/>
            </a:endParaRPr>
          </a:p>
        </p:txBody>
      </p:sp>
      <p:sp>
        <p:nvSpPr>
          <p:cNvPr id="179" name="Google Shape;179;g1343268d990_0_52"/>
          <p:cNvSpPr txBox="1"/>
          <p:nvPr/>
        </p:nvSpPr>
        <p:spPr>
          <a:xfrm>
            <a:off x="503200" y="1281525"/>
            <a:ext cx="1058400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Internet Charter Renewal 2.0 - </a:t>
            </a:r>
            <a:r>
              <a:rPr lang="en-US" sz="2000" b="0" i="0" u="sng" strike="noStrike" cap="none" dirty="0">
                <a:solidFill>
                  <a:schemeClr val="hlink"/>
                </a:solidFill>
                <a:latin typeface="Arial"/>
                <a:ea typeface="Arial"/>
                <a:cs typeface="Arial"/>
                <a:sym typeface="Arial"/>
                <a:hlinkClick r:id="rId3"/>
              </a:rPr>
              <a:t>https://www.scouting.org/commissioners/internet-rechartering/</a:t>
            </a:r>
            <a:endParaRPr sz="20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2000" b="0" i="0" u="none" strike="noStrike" cap="none" dirty="0">
                <a:solidFill>
                  <a:schemeClr val="dk1"/>
                </a:solidFill>
                <a:latin typeface="Arial"/>
                <a:ea typeface="Arial"/>
                <a:cs typeface="Arial"/>
                <a:sym typeface="Arial"/>
              </a:rPr>
              <a:t>View Recent Updates, Changes, and Enhancements</a:t>
            </a:r>
            <a:endParaRPr sz="20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2000" b="0" i="0" u="none" strike="noStrike" cap="none" dirty="0">
                <a:solidFill>
                  <a:schemeClr val="dk1"/>
                </a:solidFill>
                <a:latin typeface="Arial"/>
                <a:ea typeface="Arial"/>
                <a:cs typeface="Arial"/>
                <a:sym typeface="Arial"/>
              </a:rPr>
              <a:t>Download the User Guide</a:t>
            </a:r>
            <a:endParaRPr sz="20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2000" b="0" i="0" u="none" strike="noStrike" cap="none" dirty="0">
                <a:solidFill>
                  <a:schemeClr val="dk1"/>
                </a:solidFill>
                <a:latin typeface="Arial"/>
                <a:ea typeface="Arial"/>
                <a:cs typeface="Arial"/>
                <a:sym typeface="Arial"/>
              </a:rPr>
              <a:t>Review the FAQs</a:t>
            </a:r>
            <a:endParaRPr sz="20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2000" b="0" i="0" u="none" strike="noStrike" cap="none" dirty="0">
                <a:solidFill>
                  <a:schemeClr val="dk1"/>
                </a:solidFill>
                <a:latin typeface="Arial"/>
                <a:ea typeface="Arial"/>
                <a:cs typeface="Arial"/>
                <a:sym typeface="Arial"/>
              </a:rPr>
              <a:t>Review the Internet Recharter Responses to Forum-Related Questions/Discussions helpdesk</a:t>
            </a:r>
            <a:endParaRPr sz="20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2000" b="0" i="0" u="none" strike="noStrike" cap="none" dirty="0">
                <a:solidFill>
                  <a:schemeClr val="dk1"/>
                </a:solidFill>
                <a:latin typeface="Arial"/>
                <a:ea typeface="Arial"/>
                <a:cs typeface="Arial"/>
                <a:sym typeface="Arial"/>
              </a:rPr>
              <a:t>Review the Internet Recharter Video</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2000" b="1" i="0" u="none" strike="noStrike" cap="none" dirty="0">
                <a:solidFill>
                  <a:schemeClr val="dk1"/>
                </a:solidFill>
                <a:latin typeface="Arial"/>
                <a:ea typeface="Arial"/>
                <a:cs typeface="Arial"/>
                <a:sym typeface="Arial"/>
              </a:rPr>
              <a:t>URL: Internet Charter Renewal 2.0</a:t>
            </a:r>
            <a:r>
              <a:rPr lang="en-US" sz="2000" b="0" i="0" u="none" strike="noStrike" cap="none" dirty="0">
                <a:solidFill>
                  <a:schemeClr val="dk1"/>
                </a:solidFill>
                <a:latin typeface="Arial"/>
                <a:ea typeface="Arial"/>
                <a:cs typeface="Arial"/>
                <a:sym typeface="Arial"/>
              </a:rPr>
              <a:t> - </a:t>
            </a:r>
            <a:r>
              <a:rPr lang="en-US" sz="2000" b="0" i="0" u="sng" strike="noStrike" cap="none" dirty="0">
                <a:solidFill>
                  <a:srgbClr val="006CFF"/>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https://advancements.scouting.org</a:t>
            </a: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pic>
        <p:nvPicPr>
          <p:cNvPr id="180" name="Google Shape;180;g1343268d990_0_52"/>
          <p:cNvPicPr preferRelativeResize="0"/>
          <p:nvPr/>
        </p:nvPicPr>
        <p:blipFill>
          <a:blip r:embed="rId5">
            <a:alphaModFix/>
          </a:blip>
          <a:stretch>
            <a:fillRect/>
          </a:stretch>
        </p:blipFill>
        <p:spPr>
          <a:xfrm>
            <a:off x="9222476" y="3429000"/>
            <a:ext cx="2359924" cy="23599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C365A7-B2C3-E04E-7CBE-D2C387F9E3DD}"/>
              </a:ext>
            </a:extLst>
          </p:cNvPr>
          <p:cNvSpPr>
            <a:spLocks noGrp="1"/>
          </p:cNvSpPr>
          <p:nvPr>
            <p:ph idx="1"/>
          </p:nvPr>
        </p:nvSpPr>
        <p:spPr>
          <a:xfrm>
            <a:off x="155028" y="1783584"/>
            <a:ext cx="7118131" cy="4351338"/>
          </a:xfrm>
        </p:spPr>
        <p:txBody>
          <a:bodyPr/>
          <a:lstStyle/>
          <a:p>
            <a:pPr>
              <a:buClr>
                <a:srgbClr val="C00000"/>
              </a:buClr>
              <a:buSzPct val="70000"/>
              <a:buFont typeface="Wingdings" pitchFamily="2" charset="2"/>
              <a:buChar char="Ø"/>
            </a:pPr>
            <a:r>
              <a:rPr lang="en-US" sz="3200" dirty="0">
                <a:solidFill>
                  <a:srgbClr val="C00000"/>
                </a:solidFill>
                <a:hlinkClick r:id="rId2">
                  <a:extLst>
                    <a:ext uri="{A12FA001-AC4F-418D-AE19-62706E023703}">
                      <ahyp:hlinkClr xmlns:ahyp="http://schemas.microsoft.com/office/drawing/2018/hyperlinkcolor" val="tx"/>
                    </a:ext>
                  </a:extLst>
                </a:hlinkClick>
              </a:rPr>
              <a:t>SVMBC Recharter Resource Page</a:t>
            </a:r>
            <a:endParaRPr lang="en-US" sz="3200" dirty="0">
              <a:solidFill>
                <a:srgbClr val="C00000"/>
              </a:solidFill>
            </a:endParaRPr>
          </a:p>
          <a:p>
            <a:pPr>
              <a:buClr>
                <a:srgbClr val="C00000"/>
              </a:buClr>
              <a:buSzPct val="70000"/>
              <a:buFont typeface="Wingdings" pitchFamily="2" charset="2"/>
              <a:buChar char="Ø"/>
            </a:pPr>
            <a:r>
              <a:rPr lang="en-US" sz="3200" dirty="0">
                <a:solidFill>
                  <a:srgbClr val="C00000"/>
                </a:solidFill>
                <a:hlinkClick r:id="rId3">
                  <a:extLst>
                    <a:ext uri="{A12FA001-AC4F-418D-AE19-62706E023703}">
                      <ahyp:hlinkClr xmlns:ahyp="http://schemas.microsoft.com/office/drawing/2018/hyperlinkcolor" val="tx"/>
                    </a:ext>
                  </a:extLst>
                </a:hlinkClick>
              </a:rPr>
              <a:t>2022 Journey To Excellence (Online Form)</a:t>
            </a:r>
            <a:endParaRPr lang="en-US" sz="3200" dirty="0">
              <a:solidFill>
                <a:srgbClr val="C00000"/>
              </a:solidFill>
            </a:endParaRPr>
          </a:p>
          <a:p>
            <a:pPr>
              <a:buClr>
                <a:srgbClr val="C00000"/>
              </a:buClr>
              <a:buSzPct val="70000"/>
              <a:buFont typeface="Wingdings" pitchFamily="2" charset="2"/>
              <a:buChar char="Ø"/>
            </a:pPr>
            <a:r>
              <a:rPr lang="en-US" sz="3200" dirty="0">
                <a:solidFill>
                  <a:srgbClr val="C00000"/>
                </a:solidFill>
                <a:hlinkClick r:id="rId4">
                  <a:extLst>
                    <a:ext uri="{A12FA001-AC4F-418D-AE19-62706E023703}">
                      <ahyp:hlinkClr xmlns:ahyp="http://schemas.microsoft.com/office/drawing/2018/hyperlinkcolor" val="tx"/>
                    </a:ext>
                  </a:extLst>
                </a:hlinkClick>
              </a:rPr>
              <a:t>2022 Commissioner's Challenge (Online Form)</a:t>
            </a:r>
            <a:endParaRPr lang="en-US" sz="3200" dirty="0">
              <a:solidFill>
                <a:srgbClr val="C00000"/>
              </a:solidFill>
            </a:endParaRPr>
          </a:p>
          <a:p>
            <a:pPr algn="just">
              <a:buClr>
                <a:srgbClr val="C00000"/>
              </a:buClr>
              <a:buSzPct val="70000"/>
              <a:buFont typeface="Wingdings" pitchFamily="2" charset="2"/>
              <a:buChar char="Ø"/>
            </a:pPr>
            <a:r>
              <a:rPr lang="en-US" sz="3200" dirty="0">
                <a:solidFill>
                  <a:srgbClr val="C00000"/>
                </a:solidFill>
                <a:hlinkClick r:id="rId5">
                  <a:extLst>
                    <a:ext uri="{A12FA001-AC4F-418D-AE19-62706E023703}">
                      <ahyp:hlinkClr xmlns:ahyp="http://schemas.microsoft.com/office/drawing/2018/hyperlinkcolor" val="tx"/>
                    </a:ext>
                  </a:extLst>
                </a:hlinkClick>
              </a:rPr>
              <a:t>2023 Unit Information Submission (Online Form)</a:t>
            </a:r>
            <a:endParaRPr lang="en-US" sz="3200" dirty="0">
              <a:solidFill>
                <a:srgbClr val="C00000"/>
              </a:solidFill>
            </a:endParaRPr>
          </a:p>
          <a:p>
            <a:pPr marL="651510" indent="-514350">
              <a:buFont typeface="+mj-lt"/>
              <a:buAutoNum type="arabicPeriod"/>
            </a:pPr>
            <a:endParaRPr lang="en-US" dirty="0">
              <a:solidFill>
                <a:srgbClr val="C00000"/>
              </a:solidFill>
            </a:endParaRPr>
          </a:p>
        </p:txBody>
      </p:sp>
      <p:sp>
        <p:nvSpPr>
          <p:cNvPr id="3" name="Title 2">
            <a:extLst>
              <a:ext uri="{FF2B5EF4-FFF2-40B4-BE49-F238E27FC236}">
                <a16:creationId xmlns:a16="http://schemas.microsoft.com/office/drawing/2014/main" id="{528CBB2F-9658-3933-8AAB-C0C29ED171F2}"/>
              </a:ext>
            </a:extLst>
          </p:cNvPr>
          <p:cNvSpPr>
            <a:spLocks noGrp="1"/>
          </p:cNvSpPr>
          <p:nvPr>
            <p:ph type="title"/>
          </p:nvPr>
        </p:nvSpPr>
        <p:spPr/>
        <p:txBody>
          <a:bodyPr/>
          <a:lstStyle/>
          <a:p>
            <a:r>
              <a:rPr lang="en-US" dirty="0"/>
              <a:t>SVMBC Forms and Resources</a:t>
            </a:r>
          </a:p>
        </p:txBody>
      </p:sp>
    </p:spTree>
    <p:extLst>
      <p:ext uri="{BB962C8B-B14F-4D97-AF65-F5344CB8AC3E}">
        <p14:creationId xmlns:p14="http://schemas.microsoft.com/office/powerpoint/2010/main" val="158772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5D75C-1B80-E61D-F843-796F9FA81461}"/>
              </a:ext>
            </a:extLst>
          </p:cNvPr>
          <p:cNvSpPr>
            <a:spLocks noGrp="1"/>
          </p:cNvSpPr>
          <p:nvPr>
            <p:ph type="title"/>
          </p:nvPr>
        </p:nvSpPr>
        <p:spPr/>
        <p:txBody>
          <a:bodyPr/>
          <a:lstStyle/>
          <a:p>
            <a:r>
              <a:rPr lang="en-US" dirty="0"/>
              <a:t>Additional Resources</a:t>
            </a:r>
          </a:p>
        </p:txBody>
      </p:sp>
      <p:sp>
        <p:nvSpPr>
          <p:cNvPr id="3" name="Text Placeholder 2">
            <a:extLst>
              <a:ext uri="{FF2B5EF4-FFF2-40B4-BE49-F238E27FC236}">
                <a16:creationId xmlns:a16="http://schemas.microsoft.com/office/drawing/2014/main" id="{80AE0C02-36EE-3AC7-9673-9FD7E44F278C}"/>
              </a:ext>
            </a:extLst>
          </p:cNvPr>
          <p:cNvSpPr>
            <a:spLocks noGrp="1"/>
          </p:cNvSpPr>
          <p:nvPr>
            <p:ph type="body" idx="1"/>
          </p:nvPr>
        </p:nvSpPr>
        <p:spPr>
          <a:xfrm>
            <a:off x="609600" y="1600200"/>
            <a:ext cx="11114762" cy="4114800"/>
          </a:xfrm>
        </p:spPr>
        <p:txBody>
          <a:bodyPr/>
          <a:lstStyle/>
          <a:p>
            <a:r>
              <a:rPr lang="en-US" sz="2400" b="0" i="0" u="sng" dirty="0">
                <a:solidFill>
                  <a:srgbClr val="007C89"/>
                </a:solidFill>
                <a:effectLst/>
                <a:latin typeface="Helvetica" panose="020B0604020202020204" pitchFamily="34" charset="0"/>
                <a:hlinkClick r:id="rId3"/>
              </a:rPr>
              <a:t>Ab506 Master List for status</a:t>
            </a:r>
            <a:r>
              <a:rPr lang="en-US" sz="2400" b="0" i="0" dirty="0">
                <a:solidFill>
                  <a:srgbClr val="202020"/>
                </a:solidFill>
                <a:effectLst/>
                <a:latin typeface="Helvetica" panose="020B0604020202020204" pitchFamily="34" charset="0"/>
              </a:rPr>
              <a:t> - this list has all adults in the council and what they have done for Training and Fingerprinting as of 11 07 22</a:t>
            </a:r>
            <a:br>
              <a:rPr lang="en-US" sz="2400" dirty="0"/>
            </a:br>
            <a:r>
              <a:rPr lang="en-US" sz="2400" b="0" i="0" dirty="0">
                <a:solidFill>
                  <a:srgbClr val="202020"/>
                </a:solidFill>
                <a:effectLst/>
                <a:latin typeface="Helvetica" panose="020B0604020202020204" pitchFamily="34" charset="0"/>
              </a:rPr>
              <a:t>Recharter Drop Off Appoint Scheduling- For three weeks starting on 11/28 we will have District Executives available to assist with turn in of recharter at the Council Office in San Jose and the Salinas Trading Post. Sign up for a slot so we can assist you with the smooth turn in of your recharter.</a:t>
            </a:r>
            <a:br>
              <a:rPr lang="en-US" sz="2400" dirty="0"/>
            </a:br>
            <a:r>
              <a:rPr lang="en-US" sz="2400" b="0" i="0" u="sng" dirty="0">
                <a:solidFill>
                  <a:srgbClr val="007C89"/>
                </a:solidFill>
                <a:effectLst/>
                <a:latin typeface="Helvetica" panose="020B0604020202020204" pitchFamily="34" charset="0"/>
                <a:hlinkClick r:id="rId4"/>
              </a:rPr>
              <a:t>San Jose</a:t>
            </a:r>
            <a:r>
              <a:rPr lang="en-US" sz="2400" b="0" i="0" u="sng" dirty="0">
                <a:solidFill>
                  <a:srgbClr val="007C89"/>
                </a:solidFill>
                <a:effectLst/>
                <a:latin typeface="Helvetica" panose="020B0604020202020204" pitchFamily="34" charset="0"/>
              </a:rPr>
              <a:t> 	 </a:t>
            </a:r>
            <a:r>
              <a:rPr lang="en-US" sz="2400" b="0" i="0" dirty="0">
                <a:solidFill>
                  <a:srgbClr val="007C89"/>
                </a:solidFill>
                <a:effectLst/>
                <a:latin typeface="Helvetica" panose="020B0604020202020204" pitchFamily="34" charset="0"/>
              </a:rPr>
              <a:t>                                                        </a:t>
            </a:r>
            <a:r>
              <a:rPr lang="en-US" sz="2400" b="0" i="0" u="sng" dirty="0">
                <a:solidFill>
                  <a:srgbClr val="007C89"/>
                </a:solidFill>
                <a:effectLst/>
                <a:latin typeface="Helvetica" panose="020B0604020202020204" pitchFamily="34" charset="0"/>
              </a:rPr>
              <a:t> </a:t>
            </a:r>
            <a:r>
              <a:rPr lang="en-US" sz="2400" b="0" i="0" u="sng" dirty="0">
                <a:solidFill>
                  <a:srgbClr val="007C89"/>
                </a:solidFill>
                <a:effectLst/>
                <a:latin typeface="Helvetica" panose="020B0604020202020204" pitchFamily="34" charset="0"/>
                <a:hlinkClick r:id="rId5"/>
              </a:rPr>
              <a:t>Salinas</a:t>
            </a:r>
            <a:br>
              <a:rPr lang="en-US" sz="2400" dirty="0"/>
            </a:br>
            <a:br>
              <a:rPr lang="en-US" sz="2400" dirty="0"/>
            </a:br>
            <a:endParaRPr lang="en-US" sz="2400" dirty="0"/>
          </a:p>
        </p:txBody>
      </p:sp>
      <p:pic>
        <p:nvPicPr>
          <p:cNvPr id="5" name="Picture 4" descr="Qr code&#10;&#10;Description automatically generated">
            <a:extLst>
              <a:ext uri="{FF2B5EF4-FFF2-40B4-BE49-F238E27FC236}">
                <a16:creationId xmlns:a16="http://schemas.microsoft.com/office/drawing/2014/main" id="{21ED15C1-2138-F17E-3C51-4899DCB44C05}"/>
              </a:ext>
            </a:extLst>
          </p:cNvPr>
          <p:cNvPicPr>
            <a:picLocks noChangeAspect="1"/>
          </p:cNvPicPr>
          <p:nvPr/>
        </p:nvPicPr>
        <p:blipFill>
          <a:blip r:embed="rId6"/>
          <a:stretch>
            <a:fillRect/>
          </a:stretch>
        </p:blipFill>
        <p:spPr>
          <a:xfrm>
            <a:off x="936171" y="4351790"/>
            <a:ext cx="2133600" cy="2133600"/>
          </a:xfrm>
          <a:prstGeom prst="rect">
            <a:avLst/>
          </a:prstGeom>
        </p:spPr>
      </p:pic>
      <p:pic>
        <p:nvPicPr>
          <p:cNvPr id="7" name="Picture 6" descr="Qr code&#10;&#10;Description automatically generated">
            <a:extLst>
              <a:ext uri="{FF2B5EF4-FFF2-40B4-BE49-F238E27FC236}">
                <a16:creationId xmlns:a16="http://schemas.microsoft.com/office/drawing/2014/main" id="{C7B5E8A0-BF97-13FB-A4ED-2C3B42EC1C7F}"/>
              </a:ext>
            </a:extLst>
          </p:cNvPr>
          <p:cNvPicPr>
            <a:picLocks noChangeAspect="1"/>
          </p:cNvPicPr>
          <p:nvPr/>
        </p:nvPicPr>
        <p:blipFill>
          <a:blip r:embed="rId7"/>
          <a:stretch>
            <a:fillRect/>
          </a:stretch>
        </p:blipFill>
        <p:spPr>
          <a:xfrm>
            <a:off x="6803571" y="4276838"/>
            <a:ext cx="1961924" cy="1961924"/>
          </a:xfrm>
          <a:prstGeom prst="rect">
            <a:avLst/>
          </a:prstGeom>
        </p:spPr>
      </p:pic>
    </p:spTree>
    <p:extLst>
      <p:ext uri="{BB962C8B-B14F-4D97-AF65-F5344CB8AC3E}">
        <p14:creationId xmlns:p14="http://schemas.microsoft.com/office/powerpoint/2010/main" val="2248745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g13d4a16ba8d_0_3"/>
          <p:cNvSpPr txBox="1">
            <a:spLocks noGrp="1"/>
          </p:cNvSpPr>
          <p:nvPr>
            <p:ph type="body" idx="1"/>
          </p:nvPr>
        </p:nvSpPr>
        <p:spPr>
          <a:xfrm>
            <a:off x="609600" y="1771250"/>
            <a:ext cx="9448800" cy="4686600"/>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1200"/>
              </a:spcBef>
              <a:spcAft>
                <a:spcPts val="0"/>
              </a:spcAft>
              <a:buSzPts val="1800"/>
              <a:buChar char="●"/>
            </a:pPr>
            <a:r>
              <a:rPr lang="en-US" dirty="0"/>
              <a:t>What is a Charter &amp; Who is Involved</a:t>
            </a:r>
          </a:p>
          <a:p>
            <a:pPr marL="457200" lvl="0" indent="-342900" algn="l" rtl="0">
              <a:lnSpc>
                <a:spcPct val="100000"/>
              </a:lnSpc>
              <a:spcBef>
                <a:spcPts val="1200"/>
              </a:spcBef>
              <a:spcAft>
                <a:spcPts val="0"/>
              </a:spcAft>
              <a:buSzPts val="1800"/>
              <a:buChar char="●"/>
            </a:pPr>
            <a:r>
              <a:rPr lang="en-US" dirty="0"/>
              <a:t>Recharter Timeline</a:t>
            </a:r>
            <a:endParaRPr dirty="0"/>
          </a:p>
          <a:p>
            <a:pPr marL="457200" lvl="0" indent="-342900" algn="l" rtl="0">
              <a:lnSpc>
                <a:spcPct val="100000"/>
              </a:lnSpc>
              <a:spcBef>
                <a:spcPts val="0"/>
              </a:spcBef>
              <a:spcAft>
                <a:spcPts val="0"/>
              </a:spcAft>
              <a:buSzPts val="1800"/>
              <a:buChar char="●"/>
            </a:pPr>
            <a:r>
              <a:rPr lang="en-US" dirty="0"/>
              <a:t>Keys to a Successful Recharter</a:t>
            </a:r>
            <a:endParaRPr dirty="0"/>
          </a:p>
          <a:p>
            <a:pPr lvl="1" indent="-342900">
              <a:spcBef>
                <a:spcPts val="0"/>
              </a:spcBef>
              <a:buChar char="●"/>
            </a:pPr>
            <a:r>
              <a:rPr lang="en-US" dirty="0"/>
              <a:t>Membership Inventory</a:t>
            </a:r>
            <a:endParaRPr dirty="0"/>
          </a:p>
          <a:p>
            <a:pPr lvl="1" indent="-342900">
              <a:spcBef>
                <a:spcPts val="0"/>
              </a:spcBef>
              <a:buChar char="●"/>
            </a:pPr>
            <a:r>
              <a:rPr lang="en-US" dirty="0"/>
              <a:t>Youth Protection Training (YPT)</a:t>
            </a:r>
          </a:p>
          <a:p>
            <a:pPr lvl="1" indent="-342900">
              <a:spcBef>
                <a:spcPts val="0"/>
              </a:spcBef>
              <a:buChar char="●"/>
            </a:pPr>
            <a:r>
              <a:rPr lang="en-US" dirty="0"/>
              <a:t>AB506</a:t>
            </a:r>
          </a:p>
          <a:p>
            <a:pPr marL="457200" lvl="0" indent="-342900" algn="l" rtl="0">
              <a:lnSpc>
                <a:spcPct val="100000"/>
              </a:lnSpc>
              <a:spcBef>
                <a:spcPts val="0"/>
              </a:spcBef>
              <a:spcAft>
                <a:spcPts val="0"/>
              </a:spcAft>
              <a:buSzPts val="1800"/>
              <a:buChar char="●"/>
            </a:pPr>
            <a:r>
              <a:rPr lang="en-US" dirty="0"/>
              <a:t>Internet Advancement &amp; Common Pitfalls</a:t>
            </a:r>
          </a:p>
          <a:p>
            <a:pPr marL="457200" lvl="0" indent="-342900" algn="l" rtl="0">
              <a:lnSpc>
                <a:spcPct val="100000"/>
              </a:lnSpc>
              <a:spcBef>
                <a:spcPts val="0"/>
              </a:spcBef>
              <a:spcAft>
                <a:spcPts val="0"/>
              </a:spcAft>
              <a:buSzPts val="1800"/>
              <a:buChar char="●"/>
            </a:pPr>
            <a:r>
              <a:rPr lang="en-US" dirty="0"/>
              <a:t>Completing the Charter Process</a:t>
            </a:r>
          </a:p>
          <a:p>
            <a:pPr marL="457200" lvl="0" indent="-342900" algn="l" rtl="0">
              <a:lnSpc>
                <a:spcPct val="100000"/>
              </a:lnSpc>
              <a:spcBef>
                <a:spcPts val="0"/>
              </a:spcBef>
              <a:spcAft>
                <a:spcPts val="0"/>
              </a:spcAft>
              <a:buSzPts val="1800"/>
              <a:buChar char="●"/>
            </a:pPr>
            <a:r>
              <a:rPr lang="en-US" dirty="0"/>
              <a:t>Recharter Resources</a:t>
            </a:r>
            <a:endParaRPr dirty="0"/>
          </a:p>
          <a:p>
            <a:pPr marL="609584" lvl="0" indent="-304791" algn="l" rtl="0">
              <a:lnSpc>
                <a:spcPct val="100000"/>
              </a:lnSpc>
              <a:spcBef>
                <a:spcPts val="1200"/>
              </a:spcBef>
              <a:spcAft>
                <a:spcPts val="0"/>
              </a:spcAft>
              <a:buClr>
                <a:schemeClr val="dk1"/>
              </a:buClr>
              <a:buSzPts val="1800"/>
              <a:buNone/>
            </a:pPr>
            <a:endParaRPr dirty="0"/>
          </a:p>
        </p:txBody>
      </p:sp>
      <p:sp>
        <p:nvSpPr>
          <p:cNvPr id="65" name="Google Shape;65;g13d4a16ba8d_0_3"/>
          <p:cNvSpPr txBox="1">
            <a:spLocks noGrp="1"/>
          </p:cNvSpPr>
          <p:nvPr>
            <p:ph type="title"/>
          </p:nvPr>
        </p:nvSpPr>
        <p:spPr>
          <a:xfrm>
            <a:off x="609600" y="787400"/>
            <a:ext cx="9448800" cy="762000"/>
          </a:xfrm>
          <a:prstGeom prst="rect">
            <a:avLst/>
          </a:prstGeom>
          <a:noFill/>
          <a:ln>
            <a:noFill/>
          </a:ln>
        </p:spPr>
        <p:txBody>
          <a:bodyPr spcFirstLastPara="1" wrap="square" lIns="0" tIns="0" rIns="0" bIns="0" anchor="t" anchorCtr="0">
            <a:normAutofit fontScale="90000"/>
          </a:bodyPr>
          <a:lstStyle/>
          <a:p>
            <a:pPr marL="0" lvl="0" indent="0" algn="l" rtl="0">
              <a:lnSpc>
                <a:spcPct val="80000"/>
              </a:lnSpc>
              <a:spcBef>
                <a:spcPts val="0"/>
              </a:spcBef>
              <a:spcAft>
                <a:spcPts val="0"/>
              </a:spcAft>
              <a:buClr>
                <a:schemeClr val="dk1"/>
              </a:buClr>
              <a:buSzPct val="39130"/>
              <a:buFont typeface="Arial"/>
              <a:buNone/>
            </a:pPr>
            <a:r>
              <a:rPr lang="en-US" b="1">
                <a:latin typeface="Arial"/>
                <a:ea typeface="Arial"/>
                <a:cs typeface="Arial"/>
                <a:sym typeface="Arial"/>
              </a:rPr>
              <a:t>2022 Internet Recharter Guide and Timeline</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343268d990_0_82"/>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33"/>
              <a:buNone/>
            </a:pPr>
            <a:fld id="{00000000-1234-1234-1234-123412341234}" type="slidenum">
              <a:rPr lang="en-US"/>
              <a:t>3</a:t>
            </a:fld>
            <a:endParaRPr/>
          </a:p>
        </p:txBody>
      </p:sp>
      <p:sp>
        <p:nvSpPr>
          <p:cNvPr id="73" name="Google Shape;73;g1343268d990_0_82"/>
          <p:cNvSpPr txBox="1"/>
          <p:nvPr/>
        </p:nvSpPr>
        <p:spPr>
          <a:xfrm>
            <a:off x="167925" y="1347650"/>
            <a:ext cx="11296200" cy="409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What is a charter?</a:t>
            </a:r>
            <a:endParaRPr sz="2000" b="1"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In the BSA, a charter authorizes an organization to operate BSA Scouting units. It certifies the agreement between a chartered organization and the Boy Scouts of America</a:t>
            </a:r>
            <a:r>
              <a:rPr lang="en-US" sz="2000" dirty="0">
                <a:solidFill>
                  <a:schemeClr val="dk1"/>
                </a:solidFill>
              </a:rPr>
              <a:t>.</a:t>
            </a:r>
            <a:endParaRPr sz="20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Why is a charter renewed annually?</a:t>
            </a:r>
            <a:endParaRPr sz="2000" b="1"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Charters are usually issued for a period of 1 year; hence, chartered organizations must submit an application to the </a:t>
            </a:r>
            <a:r>
              <a:rPr lang="en-US" sz="2000" dirty="0">
                <a:solidFill>
                  <a:schemeClr val="dk1"/>
                </a:solidFill>
              </a:rPr>
              <a:t>c</a:t>
            </a:r>
            <a:r>
              <a:rPr lang="en-US" sz="2000" b="0" i="0" u="none" strike="noStrike" cap="none" dirty="0">
                <a:solidFill>
                  <a:schemeClr val="dk1"/>
                </a:solidFill>
                <a:latin typeface="Arial"/>
                <a:ea typeface="Arial"/>
                <a:cs typeface="Arial"/>
                <a:sym typeface="Arial"/>
              </a:rPr>
              <a:t>ouncil annually to renew its charter.</a:t>
            </a:r>
            <a:endParaRPr sz="2000" b="0" i="0" u="none" strike="noStrike" cap="none" dirty="0">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Fosters a formal, timely plan for regular dialogue between charter organizations and BSA</a:t>
            </a:r>
            <a:endParaRPr sz="2000" b="0" i="0" u="none" strike="noStrike" cap="none" dirty="0">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Assures registrations </a:t>
            </a:r>
            <a:r>
              <a:rPr lang="en-US" sz="2000" dirty="0">
                <a:solidFill>
                  <a:schemeClr val="dk1"/>
                </a:solidFill>
              </a:rPr>
              <a:t>are</a:t>
            </a:r>
            <a:r>
              <a:rPr lang="en-US" sz="2000" b="0" i="0" u="none" strike="noStrike" cap="none" dirty="0">
                <a:solidFill>
                  <a:schemeClr val="dk1"/>
                </a:solidFill>
                <a:latin typeface="Arial"/>
                <a:ea typeface="Arial"/>
                <a:cs typeface="Arial"/>
                <a:sym typeface="Arial"/>
              </a:rPr>
              <a:t> current so Scouts can participate in Scouting activities and advance in rank</a:t>
            </a:r>
            <a:endParaRPr sz="2000" b="0" i="0" u="none" strike="noStrike" cap="none" dirty="0">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chemeClr val="dk1"/>
              </a:buClr>
              <a:buSzPts val="2000"/>
              <a:buChar char="●"/>
            </a:pPr>
            <a:r>
              <a:rPr lang="en-US" sz="2000" dirty="0">
                <a:solidFill>
                  <a:schemeClr val="dk1"/>
                </a:solidFill>
              </a:rPr>
              <a:t>Enables collection of annual membership fees</a:t>
            </a:r>
            <a:endParaRPr sz="2000"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2" name="Google Shape;72;g1343268d990_0_82">
            <a:extLst>
              <a:ext uri="{FF2B5EF4-FFF2-40B4-BE49-F238E27FC236}">
                <a16:creationId xmlns:a16="http://schemas.microsoft.com/office/drawing/2014/main" id="{837BAB55-9020-0644-2DBC-7AB93D0E3623}"/>
              </a:ext>
            </a:extLst>
          </p:cNvPr>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What is a Charter?</a:t>
            </a:r>
            <a:endParaRPr sz="2400" b="1" i="0" u="none" strike="noStrike" cap="non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8345129" cy="4351338"/>
          </a:xfrm>
        </p:spPr>
        <p:txBody>
          <a:bodyPr/>
          <a:lstStyle/>
          <a:p>
            <a:r>
              <a:rPr lang="en-US" dirty="0"/>
              <a:t>Committee Chairs / Unit Registrar (Key 3 Delegate) </a:t>
            </a:r>
          </a:p>
          <a:p>
            <a:r>
              <a:rPr lang="en-US" dirty="0"/>
              <a:t>Chartering Organizations (COR &amp; </a:t>
            </a:r>
            <a:r>
              <a:rPr lang="en-US" dirty="0" err="1"/>
              <a:t>EO</a:t>
            </a:r>
            <a:r>
              <a:rPr lang="en-US" dirty="0"/>
              <a:t>/</a:t>
            </a:r>
            <a:r>
              <a:rPr lang="en-US" dirty="0" err="1"/>
              <a:t>IH</a:t>
            </a:r>
            <a:r>
              <a:rPr lang="en-US" dirty="0"/>
              <a:t>)</a:t>
            </a:r>
          </a:p>
          <a:p>
            <a:r>
              <a:rPr lang="en-US" dirty="0"/>
              <a:t>Unit &amp; District Commissioners</a:t>
            </a:r>
          </a:p>
          <a:p>
            <a:r>
              <a:rPr lang="en-US" dirty="0"/>
              <a:t>District Executives</a:t>
            </a:r>
          </a:p>
          <a:p>
            <a:r>
              <a:rPr lang="en-US" dirty="0"/>
              <a:t>Council Registrar</a:t>
            </a:r>
          </a:p>
          <a:p>
            <a:r>
              <a:rPr lang="en-US" dirty="0"/>
              <a:t>Office Staff</a:t>
            </a:r>
          </a:p>
        </p:txBody>
      </p:sp>
      <p:sp>
        <p:nvSpPr>
          <p:cNvPr id="4" name="Slide Number Placeholder 3"/>
          <p:cNvSpPr>
            <a:spLocks noGrp="1"/>
          </p:cNvSpPr>
          <p:nvPr>
            <p:ph type="sldNum" sz="quarter" idx="4294967295"/>
          </p:nvPr>
        </p:nvSpPr>
        <p:spPr>
          <a:xfrm>
            <a:off x="11779250" y="6430963"/>
            <a:ext cx="41275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fld id="{B9EE3FEE-B1DF-431C-8544-DE73018D4116}" type="slidenum">
              <a:rPr lang="en-US" altLang="en-US" smtClean="0"/>
              <a:pPr/>
              <a:t>4</a:t>
            </a:fld>
            <a:endParaRPr lang="en-US" altLang="en-US"/>
          </a:p>
        </p:txBody>
      </p:sp>
      <p:sp>
        <p:nvSpPr>
          <p:cNvPr id="5" name="Google Shape;72;g1343268d990_0_82">
            <a:extLst>
              <a:ext uri="{FF2B5EF4-FFF2-40B4-BE49-F238E27FC236}">
                <a16:creationId xmlns:a16="http://schemas.microsoft.com/office/drawing/2014/main" id="{6165F532-6547-6DF4-876F-7E4310D974F1}"/>
              </a:ext>
            </a:extLst>
          </p:cNvPr>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Who is Involved?</a:t>
            </a:r>
            <a:endParaRPr sz="2400" b="1"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141518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sldNum" idx="12"/>
          </p:nvPr>
        </p:nvSpPr>
        <p:spPr>
          <a:xfrm>
            <a:off x="11277600" y="6110973"/>
            <a:ext cx="304800" cy="3048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chemeClr val="dk1"/>
              </a:buClr>
              <a:buSzPts val="933"/>
              <a:buFont typeface="Arial"/>
              <a:buNone/>
            </a:pPr>
            <a:fld id="{00000000-1234-1234-1234-123412341234}" type="slidenum">
              <a:rPr lang="en-US"/>
              <a:t>5</a:t>
            </a:fld>
            <a:endParaRPr/>
          </a:p>
        </p:txBody>
      </p:sp>
      <p:sp>
        <p:nvSpPr>
          <p:cNvPr id="106" name="Google Shape;106;p5"/>
          <p:cNvSpPr txBox="1"/>
          <p:nvPr/>
        </p:nvSpPr>
        <p:spPr>
          <a:xfrm>
            <a:off x="619157" y="132781"/>
            <a:ext cx="53343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400" b="1" dirty="0">
                <a:solidFill>
                  <a:srgbClr val="FFFFFF"/>
                </a:solidFill>
                <a:latin typeface="Arial"/>
                <a:ea typeface="Arial"/>
                <a:cs typeface="Arial"/>
                <a:sym typeface="Arial"/>
              </a:rPr>
              <a:t>SVMBC Recharter Unit Timeline</a:t>
            </a:r>
            <a:endParaRPr sz="2400" b="1" dirty="0">
              <a:solidFill>
                <a:srgbClr val="FFFFFF"/>
              </a:solidFill>
              <a:latin typeface="Arial"/>
              <a:ea typeface="Arial"/>
              <a:cs typeface="Arial"/>
              <a:sym typeface="Arial"/>
            </a:endParaRPr>
          </a:p>
        </p:txBody>
      </p:sp>
      <p:sp>
        <p:nvSpPr>
          <p:cNvPr id="107" name="Google Shape;107;p5"/>
          <p:cNvSpPr/>
          <p:nvPr/>
        </p:nvSpPr>
        <p:spPr>
          <a:xfrm>
            <a:off x="7940400" y="3499675"/>
            <a:ext cx="3593100" cy="266400"/>
          </a:xfrm>
          <a:prstGeom prst="chevron">
            <a:avLst>
              <a:gd name="adj" fmla="val 50000"/>
            </a:avLst>
          </a:prstGeom>
          <a:solidFill>
            <a:srgbClr val="92D050"/>
          </a:solidFill>
          <a:ln w="28575" cap="flat" cmpd="sng">
            <a:solidFill>
              <a:schemeClr val="dk1"/>
            </a:solidFill>
            <a:prstDash val="solid"/>
            <a:round/>
            <a:headEnd type="none" w="sm" len="sm"/>
            <a:tailEnd type="none" w="sm" len="sm"/>
          </a:ln>
          <a:effectLst>
            <a:outerShdw blurRad="107950" dist="12700" dir="5400000" algn="ctr">
              <a:srgbClr val="000000"/>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200" b="1" dirty="0">
                <a:solidFill>
                  <a:schemeClr val="dk1"/>
                </a:solidFill>
              </a:rPr>
              <a:t>Dec 2</a:t>
            </a:r>
            <a:r>
              <a:rPr lang="en-US" sz="1200" b="1" dirty="0">
                <a:solidFill>
                  <a:schemeClr val="dk1"/>
                </a:solidFill>
                <a:latin typeface="Arial"/>
                <a:ea typeface="Arial"/>
                <a:cs typeface="Arial"/>
                <a:sym typeface="Arial"/>
              </a:rPr>
              <a:t>– Jan </a:t>
            </a:r>
            <a:r>
              <a:rPr lang="en-US" sz="1200" b="1" dirty="0">
                <a:solidFill>
                  <a:schemeClr val="dk1"/>
                </a:solidFill>
              </a:rPr>
              <a:t>15</a:t>
            </a:r>
            <a:endParaRPr sz="1200" b="1" dirty="0">
              <a:solidFill>
                <a:schemeClr val="dk1"/>
              </a:solidFill>
              <a:latin typeface="Arial"/>
              <a:ea typeface="Arial"/>
              <a:cs typeface="Arial"/>
              <a:sym typeface="Arial"/>
            </a:endParaRPr>
          </a:p>
        </p:txBody>
      </p:sp>
      <p:sp>
        <p:nvSpPr>
          <p:cNvPr id="108" name="Google Shape;108;p5"/>
          <p:cNvSpPr/>
          <p:nvPr/>
        </p:nvSpPr>
        <p:spPr>
          <a:xfrm>
            <a:off x="4173549" y="3488845"/>
            <a:ext cx="3766800" cy="277500"/>
          </a:xfrm>
          <a:prstGeom prst="chevron">
            <a:avLst>
              <a:gd name="adj" fmla="val 50000"/>
            </a:avLst>
          </a:prstGeom>
          <a:solidFill>
            <a:srgbClr val="FFFF00"/>
          </a:solidFill>
          <a:ln w="28575" cap="flat" cmpd="sng">
            <a:solidFill>
              <a:schemeClr val="dk1"/>
            </a:solidFill>
            <a:prstDash val="solid"/>
            <a:round/>
            <a:headEnd type="none" w="sm" len="sm"/>
            <a:tailEnd type="none" w="sm" len="sm"/>
          </a:ln>
          <a:effectLst>
            <a:outerShdw blurRad="107950" dist="12700" dir="5400000" algn="ctr">
              <a:srgbClr val="000000"/>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200" b="1" dirty="0">
                <a:solidFill>
                  <a:schemeClr val="dk1"/>
                </a:solidFill>
                <a:latin typeface="Arial"/>
                <a:ea typeface="Arial"/>
                <a:cs typeface="Arial"/>
                <a:sym typeface="Arial"/>
              </a:rPr>
              <a:t>Oct 1 – Dec 1</a:t>
            </a:r>
            <a:endParaRPr sz="1200" b="1" dirty="0">
              <a:solidFill>
                <a:schemeClr val="dk1"/>
              </a:solidFill>
              <a:latin typeface="Arial"/>
              <a:ea typeface="Arial"/>
              <a:cs typeface="Arial"/>
              <a:sym typeface="Arial"/>
            </a:endParaRPr>
          </a:p>
        </p:txBody>
      </p:sp>
      <p:sp>
        <p:nvSpPr>
          <p:cNvPr id="109" name="Google Shape;109;p5"/>
          <p:cNvSpPr/>
          <p:nvPr/>
        </p:nvSpPr>
        <p:spPr>
          <a:xfrm>
            <a:off x="412424" y="3856502"/>
            <a:ext cx="3663000" cy="2559300"/>
          </a:xfrm>
          <a:prstGeom prst="upArrowCallout">
            <a:avLst>
              <a:gd name="adj1" fmla="val 45640"/>
              <a:gd name="adj2" fmla="val 22820"/>
              <a:gd name="adj3" fmla="val 25000"/>
              <a:gd name="adj4" fmla="val 75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dk1"/>
                </a:solidFill>
                <a:latin typeface="Arial"/>
                <a:ea typeface="Arial"/>
                <a:cs typeface="Arial"/>
                <a:sym typeface="Arial"/>
              </a:rPr>
              <a:t>Stage 1</a:t>
            </a:r>
            <a:endParaRPr dirty="0"/>
          </a:p>
          <a:p>
            <a:pPr marL="0" marR="0" lvl="0" indent="0" algn="ctr" rtl="0">
              <a:spcBef>
                <a:spcPts val="0"/>
              </a:spcBef>
              <a:spcAft>
                <a:spcPts val="0"/>
              </a:spcAft>
              <a:buNone/>
            </a:pPr>
            <a:r>
              <a:rPr lang="en-US" sz="1600" b="1" dirty="0">
                <a:solidFill>
                  <a:schemeClr val="dk1"/>
                </a:solidFill>
                <a:latin typeface="Arial"/>
                <a:ea typeface="Arial"/>
                <a:cs typeface="Arial"/>
                <a:sym typeface="Arial"/>
              </a:rPr>
              <a:t>Recharter Prep Stage</a:t>
            </a:r>
            <a:endParaRPr dirty="0"/>
          </a:p>
          <a:p>
            <a:pPr marL="228600" marR="0" lvl="0" indent="-228600" algn="l" rtl="0">
              <a:spcBef>
                <a:spcPts val="0"/>
              </a:spcBef>
              <a:spcAft>
                <a:spcPts val="0"/>
              </a:spcAft>
              <a:buClr>
                <a:schemeClr val="dk1"/>
              </a:buClr>
              <a:buSzPts val="1200"/>
              <a:buFont typeface="Arial"/>
              <a:buAutoNum type="arabicPeriod"/>
            </a:pPr>
            <a:r>
              <a:rPr lang="en-US" sz="1200" b="1" dirty="0">
                <a:solidFill>
                  <a:schemeClr val="dk1"/>
                </a:solidFill>
                <a:latin typeface="Arial"/>
                <a:ea typeface="Arial"/>
                <a:cs typeface="Arial"/>
                <a:sym typeface="Arial"/>
              </a:rPr>
              <a:t>Unit assign recharter champion (Key 3 Delegate)</a:t>
            </a:r>
            <a:endParaRPr dirty="0"/>
          </a:p>
          <a:p>
            <a:pPr marL="228600" marR="0" lvl="0" indent="-228600" algn="l" rtl="0">
              <a:spcBef>
                <a:spcPts val="0"/>
              </a:spcBef>
              <a:spcAft>
                <a:spcPts val="0"/>
              </a:spcAft>
              <a:buClr>
                <a:schemeClr val="dk1"/>
              </a:buClr>
              <a:buSzPts val="1200"/>
              <a:buFont typeface="Arial"/>
              <a:buAutoNum type="arabicPeriod"/>
            </a:pPr>
            <a:r>
              <a:rPr lang="en-US" sz="1200" b="1" dirty="0">
                <a:solidFill>
                  <a:schemeClr val="dk1"/>
                </a:solidFill>
                <a:latin typeface="Arial"/>
                <a:ea typeface="Arial"/>
                <a:cs typeface="Arial"/>
                <a:sym typeface="Arial"/>
              </a:rPr>
              <a:t>Review recharter resources</a:t>
            </a:r>
            <a:endParaRPr dirty="0"/>
          </a:p>
          <a:p>
            <a:pPr marL="228600" marR="0" lvl="0" indent="-228600" algn="l" rtl="0">
              <a:spcBef>
                <a:spcPts val="0"/>
              </a:spcBef>
              <a:spcAft>
                <a:spcPts val="0"/>
              </a:spcAft>
              <a:buClr>
                <a:schemeClr val="dk1"/>
              </a:buClr>
              <a:buSzPts val="1200"/>
              <a:buFont typeface="Arial"/>
              <a:buAutoNum type="arabicPeriod"/>
            </a:pPr>
            <a:r>
              <a:rPr lang="en-US" sz="1200" b="1" dirty="0">
                <a:solidFill>
                  <a:schemeClr val="dk1"/>
                </a:solidFill>
                <a:latin typeface="Arial"/>
                <a:ea typeface="Arial"/>
                <a:cs typeface="Arial"/>
                <a:sym typeface="Arial"/>
              </a:rPr>
              <a:t>Begin membership inventory</a:t>
            </a:r>
            <a:endParaRPr dirty="0"/>
          </a:p>
          <a:p>
            <a:pPr marL="228600" marR="0" lvl="0" indent="-228600" algn="l" rtl="0">
              <a:spcBef>
                <a:spcPts val="0"/>
              </a:spcBef>
              <a:spcAft>
                <a:spcPts val="0"/>
              </a:spcAft>
              <a:buClr>
                <a:schemeClr val="dk1"/>
              </a:buClr>
              <a:buSzPts val="1200"/>
              <a:buFont typeface="Arial"/>
              <a:buAutoNum type="arabicPeriod"/>
            </a:pPr>
            <a:r>
              <a:rPr lang="en-US" sz="1200" b="1" dirty="0">
                <a:solidFill>
                  <a:schemeClr val="dk1"/>
                </a:solidFill>
                <a:latin typeface="Arial"/>
                <a:ea typeface="Arial"/>
                <a:cs typeface="Arial"/>
                <a:sym typeface="Arial"/>
              </a:rPr>
              <a:t>Identify YPT expiring before Mar 1, 2023</a:t>
            </a:r>
          </a:p>
          <a:p>
            <a:pPr marL="228600" marR="0" lvl="0" indent="-228600" algn="l" rtl="0">
              <a:spcBef>
                <a:spcPts val="0"/>
              </a:spcBef>
              <a:spcAft>
                <a:spcPts val="0"/>
              </a:spcAft>
              <a:buClr>
                <a:schemeClr val="dk1"/>
              </a:buClr>
              <a:buSzPts val="1200"/>
              <a:buFont typeface="Arial"/>
              <a:buAutoNum type="arabicPeriod"/>
            </a:pPr>
            <a:r>
              <a:rPr lang="en-US" sz="1200" b="1" dirty="0">
                <a:solidFill>
                  <a:schemeClr val="dk1"/>
                </a:solidFill>
              </a:rPr>
              <a:t>Identify missing AB-506</a:t>
            </a:r>
            <a:endParaRPr sz="1600" b="1" dirty="0">
              <a:solidFill>
                <a:schemeClr val="dk1"/>
              </a:solidFill>
              <a:latin typeface="Arial"/>
              <a:ea typeface="Arial"/>
              <a:cs typeface="Arial"/>
              <a:sym typeface="Arial"/>
            </a:endParaRPr>
          </a:p>
          <a:p>
            <a:pPr marL="228600" marR="0" lvl="0" indent="-152400" algn="l" rtl="0">
              <a:spcBef>
                <a:spcPts val="0"/>
              </a:spcBef>
              <a:spcAft>
                <a:spcPts val="0"/>
              </a:spcAft>
              <a:buClr>
                <a:schemeClr val="dk1"/>
              </a:buClr>
              <a:buSzPts val="1200"/>
              <a:buFont typeface="Trebuchet MS"/>
              <a:buNone/>
            </a:pPr>
            <a:endParaRPr sz="1200" dirty="0">
              <a:solidFill>
                <a:schemeClr val="dk1"/>
              </a:solidFill>
              <a:latin typeface="Arial"/>
              <a:ea typeface="Arial"/>
              <a:cs typeface="Arial"/>
              <a:sym typeface="Arial"/>
            </a:endParaRPr>
          </a:p>
        </p:txBody>
      </p:sp>
      <p:sp>
        <p:nvSpPr>
          <p:cNvPr id="110" name="Google Shape;110;p5"/>
          <p:cNvSpPr/>
          <p:nvPr/>
        </p:nvSpPr>
        <p:spPr>
          <a:xfrm>
            <a:off x="4145650" y="3856500"/>
            <a:ext cx="3822600" cy="2559300"/>
          </a:xfrm>
          <a:prstGeom prst="upArrowCallout">
            <a:avLst>
              <a:gd name="adj1" fmla="val 43810"/>
              <a:gd name="adj2" fmla="val 21905"/>
              <a:gd name="adj3" fmla="val 25000"/>
              <a:gd name="adj4" fmla="val 75000"/>
            </a:avLst>
          </a:prstGeom>
          <a:solidFill>
            <a:srgbClr val="FFFF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latin typeface="Arial"/>
                <a:ea typeface="Arial"/>
                <a:cs typeface="Arial"/>
                <a:sym typeface="Arial"/>
              </a:rPr>
              <a:t>Stage 2</a:t>
            </a:r>
            <a:endParaRPr sz="1200" dirty="0"/>
          </a:p>
          <a:p>
            <a:pPr marL="0" marR="0" lvl="0" indent="0" algn="ctr" rtl="0">
              <a:spcBef>
                <a:spcPts val="0"/>
              </a:spcBef>
              <a:spcAft>
                <a:spcPts val="0"/>
              </a:spcAft>
              <a:buNone/>
            </a:pPr>
            <a:r>
              <a:rPr lang="en-US" b="1" dirty="0">
                <a:solidFill>
                  <a:schemeClr val="dk1"/>
                </a:solidFill>
                <a:latin typeface="Arial"/>
                <a:ea typeface="Arial"/>
                <a:cs typeface="Arial"/>
                <a:sym typeface="Arial"/>
              </a:rPr>
              <a:t>Internet Recharter Stage </a:t>
            </a:r>
            <a:endParaRPr sz="1200" dirty="0"/>
          </a:p>
          <a:p>
            <a:pPr marL="457200" marR="0" lvl="0" indent="-304800" algn="l" rtl="0">
              <a:spcBef>
                <a:spcPts val="0"/>
              </a:spcBef>
              <a:spcAft>
                <a:spcPts val="0"/>
              </a:spcAft>
              <a:buClr>
                <a:schemeClr val="dk1"/>
              </a:buClr>
              <a:buSzPts val="1200"/>
              <a:buFont typeface="Arial"/>
              <a:buAutoNum type="arabicPeriod"/>
            </a:pPr>
            <a:r>
              <a:rPr lang="en-US" sz="1100" b="1" dirty="0">
                <a:solidFill>
                  <a:schemeClr val="dk1"/>
                </a:solidFill>
                <a:latin typeface="Arial"/>
                <a:ea typeface="Arial"/>
                <a:cs typeface="Arial"/>
                <a:sym typeface="Arial"/>
              </a:rPr>
              <a:t>Update/Add/Remove members from roster</a:t>
            </a:r>
            <a:endParaRPr sz="1100" b="1" dirty="0">
              <a:solidFill>
                <a:schemeClr val="dk1"/>
              </a:solidFill>
              <a:latin typeface="Arial"/>
              <a:ea typeface="Arial"/>
              <a:cs typeface="Arial"/>
              <a:sym typeface="Arial"/>
            </a:endParaRPr>
          </a:p>
          <a:p>
            <a:pPr marL="457200" marR="0" lvl="0" indent="-304800" algn="l" rtl="0">
              <a:spcBef>
                <a:spcPts val="0"/>
              </a:spcBef>
              <a:spcAft>
                <a:spcPts val="0"/>
              </a:spcAft>
              <a:buClr>
                <a:schemeClr val="dk1"/>
              </a:buClr>
              <a:buSzPts val="1200"/>
              <a:buFont typeface="Arial"/>
              <a:buAutoNum type="arabicPeriod"/>
            </a:pPr>
            <a:r>
              <a:rPr lang="en-US" sz="1100" b="1" dirty="0">
                <a:solidFill>
                  <a:schemeClr val="dk1"/>
                </a:solidFill>
                <a:latin typeface="Arial"/>
                <a:ea typeface="Arial"/>
                <a:cs typeface="Arial"/>
                <a:sym typeface="Arial"/>
              </a:rPr>
              <a:t>Collect fees &amp; submit roster</a:t>
            </a:r>
            <a:endParaRPr sz="1100" b="1" dirty="0">
              <a:solidFill>
                <a:schemeClr val="dk1"/>
              </a:solidFill>
              <a:latin typeface="Arial"/>
              <a:ea typeface="Arial"/>
              <a:cs typeface="Arial"/>
              <a:sym typeface="Arial"/>
            </a:endParaRPr>
          </a:p>
          <a:p>
            <a:pPr marL="457200" marR="0" lvl="0" indent="-304800" algn="l" rtl="0">
              <a:spcBef>
                <a:spcPts val="0"/>
              </a:spcBef>
              <a:spcAft>
                <a:spcPts val="0"/>
              </a:spcAft>
              <a:buClr>
                <a:schemeClr val="dk1"/>
              </a:buClr>
              <a:buSzPts val="1200"/>
              <a:buAutoNum type="arabicPeriod"/>
            </a:pPr>
            <a:r>
              <a:rPr lang="en-US" sz="1100" b="1" dirty="0">
                <a:solidFill>
                  <a:schemeClr val="dk1"/>
                </a:solidFill>
              </a:rPr>
              <a:t>Member of key 3 approves</a:t>
            </a:r>
          </a:p>
          <a:p>
            <a:pPr marL="457200" marR="0" lvl="0" indent="-304800" algn="l" rtl="0">
              <a:spcBef>
                <a:spcPts val="0"/>
              </a:spcBef>
              <a:spcAft>
                <a:spcPts val="0"/>
              </a:spcAft>
              <a:buClr>
                <a:schemeClr val="dk1"/>
              </a:buClr>
              <a:buSzPts val="1200"/>
              <a:buAutoNum type="arabicPeriod"/>
            </a:pPr>
            <a:r>
              <a:rPr lang="en-US" sz="1100" b="1" dirty="0">
                <a:solidFill>
                  <a:schemeClr val="dk1"/>
                </a:solidFill>
              </a:rPr>
              <a:t>AdobeSign Packet approved</a:t>
            </a:r>
          </a:p>
          <a:p>
            <a:pPr marL="457200" marR="0" lvl="0" indent="-304800" algn="l" rtl="0">
              <a:spcBef>
                <a:spcPts val="0"/>
              </a:spcBef>
              <a:spcAft>
                <a:spcPts val="0"/>
              </a:spcAft>
              <a:buClr>
                <a:schemeClr val="dk1"/>
              </a:buClr>
              <a:buSzPts val="1200"/>
              <a:buAutoNum type="arabicPeriod"/>
            </a:pPr>
            <a:r>
              <a:rPr lang="en-US" sz="1100" b="1" dirty="0">
                <a:solidFill>
                  <a:schemeClr val="dk1"/>
                </a:solidFill>
              </a:rPr>
              <a:t>Charter Org Agreement Signed and Submitted in DocuSign</a:t>
            </a:r>
          </a:p>
          <a:p>
            <a:pPr marL="457200" marR="0" lvl="0" indent="-304800" algn="l" rtl="0">
              <a:spcBef>
                <a:spcPts val="0"/>
              </a:spcBef>
              <a:spcAft>
                <a:spcPts val="0"/>
              </a:spcAft>
              <a:buClr>
                <a:schemeClr val="dk1"/>
              </a:buClr>
              <a:buSzPts val="1200"/>
              <a:buAutoNum type="arabicPeriod"/>
            </a:pPr>
            <a:r>
              <a:rPr lang="en-US" sz="1100" b="1" dirty="0">
                <a:solidFill>
                  <a:schemeClr val="dk1"/>
                </a:solidFill>
              </a:rPr>
              <a:t>2023 Unit Info, JTE and Commissioner Challenge submitted online </a:t>
            </a:r>
            <a:r>
              <a:rPr lang="en-US" sz="1100" b="1" dirty="0">
                <a:solidFill>
                  <a:srgbClr val="C00000"/>
                </a:solidFill>
              </a:rPr>
              <a:t>*NEW*</a:t>
            </a:r>
            <a:endParaRPr sz="1100" b="1" dirty="0">
              <a:solidFill>
                <a:srgbClr val="C00000"/>
              </a:solidFill>
            </a:endParaRPr>
          </a:p>
          <a:p>
            <a:pPr marL="457200" marR="0" lvl="0" indent="0" algn="l" rtl="0">
              <a:spcBef>
                <a:spcPts val="0"/>
              </a:spcBef>
              <a:spcAft>
                <a:spcPts val="0"/>
              </a:spcAft>
              <a:buNone/>
            </a:pPr>
            <a:endParaRPr sz="1200" dirty="0"/>
          </a:p>
        </p:txBody>
      </p:sp>
      <p:sp>
        <p:nvSpPr>
          <p:cNvPr id="111" name="Google Shape;111;p5"/>
          <p:cNvSpPr/>
          <p:nvPr/>
        </p:nvSpPr>
        <p:spPr>
          <a:xfrm>
            <a:off x="8038476" y="3856502"/>
            <a:ext cx="3543900" cy="2559300"/>
          </a:xfrm>
          <a:prstGeom prst="upArrowCallout">
            <a:avLst>
              <a:gd name="adj1" fmla="val 43810"/>
              <a:gd name="adj2" fmla="val 21905"/>
              <a:gd name="adj3" fmla="val 25000"/>
              <a:gd name="adj4" fmla="val 75000"/>
            </a:avLst>
          </a:prstGeom>
          <a:solidFill>
            <a:srgbClr val="92D05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dk1"/>
                </a:solidFill>
                <a:latin typeface="Arial"/>
                <a:ea typeface="Arial"/>
                <a:cs typeface="Arial"/>
                <a:sym typeface="Arial"/>
              </a:rPr>
              <a:t>Stage 3</a:t>
            </a:r>
            <a:endParaRPr dirty="0"/>
          </a:p>
          <a:p>
            <a:pPr marL="0" marR="0" lvl="0" indent="0" algn="ctr" rtl="0">
              <a:spcBef>
                <a:spcPts val="0"/>
              </a:spcBef>
              <a:spcAft>
                <a:spcPts val="0"/>
              </a:spcAft>
              <a:buNone/>
            </a:pPr>
            <a:r>
              <a:rPr lang="en-US" sz="1600" b="1" dirty="0">
                <a:solidFill>
                  <a:schemeClr val="dk1"/>
                </a:solidFill>
              </a:rPr>
              <a:t>Council Process Stage</a:t>
            </a:r>
            <a:endParaRPr dirty="0"/>
          </a:p>
          <a:p>
            <a:pPr marL="228600" marR="0" lvl="0" indent="-228600" algn="l" rtl="0">
              <a:spcBef>
                <a:spcPts val="0"/>
              </a:spcBef>
              <a:spcAft>
                <a:spcPts val="0"/>
              </a:spcAft>
              <a:buClr>
                <a:schemeClr val="dk1"/>
              </a:buClr>
              <a:buSzPts val="1200"/>
              <a:buAutoNum type="arabicPeriod"/>
            </a:pPr>
            <a:r>
              <a:rPr lang="en-US" sz="1200" b="1" dirty="0">
                <a:solidFill>
                  <a:schemeClr val="dk1"/>
                </a:solidFill>
              </a:rPr>
              <a:t>Council receives recharter</a:t>
            </a:r>
            <a:endParaRPr sz="1200" b="1" dirty="0">
              <a:solidFill>
                <a:schemeClr val="dk1"/>
              </a:solidFill>
            </a:endParaRPr>
          </a:p>
          <a:p>
            <a:pPr marL="228600" marR="0" lvl="0" indent="-228600" algn="l" rtl="0">
              <a:spcBef>
                <a:spcPts val="0"/>
              </a:spcBef>
              <a:spcAft>
                <a:spcPts val="0"/>
              </a:spcAft>
              <a:buClr>
                <a:schemeClr val="dk1"/>
              </a:buClr>
              <a:buSzPts val="1200"/>
              <a:buAutoNum type="arabicPeriod"/>
            </a:pPr>
            <a:r>
              <a:rPr lang="en-US" sz="1200" b="1" dirty="0">
                <a:solidFill>
                  <a:schemeClr val="dk1"/>
                </a:solidFill>
              </a:rPr>
              <a:t>Council Registrar validates recharter</a:t>
            </a:r>
            <a:endParaRPr sz="1200" b="1" dirty="0">
              <a:solidFill>
                <a:schemeClr val="dk1"/>
              </a:solidFill>
            </a:endParaRPr>
          </a:p>
          <a:p>
            <a:pPr marL="228600" marR="0" lvl="0" indent="-228600" algn="l" rtl="0">
              <a:spcBef>
                <a:spcPts val="0"/>
              </a:spcBef>
              <a:spcAft>
                <a:spcPts val="0"/>
              </a:spcAft>
              <a:buClr>
                <a:schemeClr val="dk1"/>
              </a:buClr>
              <a:buSzPts val="1200"/>
              <a:buAutoNum type="arabicPeriod"/>
            </a:pPr>
            <a:r>
              <a:rPr lang="en-US" sz="1200" b="1" dirty="0">
                <a:solidFill>
                  <a:schemeClr val="dk1"/>
                </a:solidFill>
              </a:rPr>
              <a:t>Unit resolve defects or missing paperwork</a:t>
            </a:r>
            <a:endParaRPr sz="1200" b="1" dirty="0">
              <a:solidFill>
                <a:schemeClr val="dk1"/>
              </a:solidFill>
            </a:endParaRPr>
          </a:p>
          <a:p>
            <a:pPr marL="228600" marR="0" lvl="0" indent="-228600" algn="l" rtl="0">
              <a:spcBef>
                <a:spcPts val="0"/>
              </a:spcBef>
              <a:spcAft>
                <a:spcPts val="0"/>
              </a:spcAft>
              <a:buClr>
                <a:schemeClr val="dk1"/>
              </a:buClr>
              <a:buSzPts val="1200"/>
              <a:buAutoNum type="arabicPeriod"/>
            </a:pPr>
            <a:r>
              <a:rPr lang="en-US" sz="1200" b="1" dirty="0">
                <a:solidFill>
                  <a:schemeClr val="dk1"/>
                </a:solidFill>
              </a:rPr>
              <a:t>Unit verifies My.Scouting roster</a:t>
            </a:r>
          </a:p>
          <a:p>
            <a:pPr marL="228600" marR="0" lvl="0" indent="-228600" algn="l" rtl="0">
              <a:spcBef>
                <a:spcPts val="0"/>
              </a:spcBef>
              <a:spcAft>
                <a:spcPts val="0"/>
              </a:spcAft>
              <a:buClr>
                <a:schemeClr val="dk1"/>
              </a:buClr>
              <a:buSzPts val="1200"/>
              <a:buAutoNum type="arabicPeriod"/>
            </a:pPr>
            <a:r>
              <a:rPr lang="en-US" sz="1200" b="1" dirty="0">
                <a:solidFill>
                  <a:schemeClr val="dk1"/>
                </a:solidFill>
              </a:rPr>
              <a:t>Council drops all units not submitted by Dec 29, 2022.</a:t>
            </a:r>
            <a:endParaRPr sz="1200" b="1" dirty="0">
              <a:solidFill>
                <a:schemeClr val="dk1"/>
              </a:solidFill>
            </a:endParaRPr>
          </a:p>
        </p:txBody>
      </p:sp>
      <p:sp>
        <p:nvSpPr>
          <p:cNvPr id="112" name="Google Shape;112;p5"/>
          <p:cNvSpPr/>
          <p:nvPr/>
        </p:nvSpPr>
        <p:spPr>
          <a:xfrm>
            <a:off x="419597" y="3488845"/>
            <a:ext cx="3766800" cy="266400"/>
          </a:xfrm>
          <a:prstGeom prst="chevron">
            <a:avLst>
              <a:gd name="adj" fmla="val 50000"/>
            </a:avLst>
          </a:prstGeom>
          <a:solidFill>
            <a:srgbClr val="FFC000"/>
          </a:solidFill>
          <a:ln w="28575" cap="flat" cmpd="sng">
            <a:solidFill>
              <a:schemeClr val="dk1"/>
            </a:solidFill>
            <a:prstDash val="solid"/>
            <a:round/>
            <a:headEnd type="none" w="sm" len="sm"/>
            <a:tailEnd type="none" w="sm" len="sm"/>
          </a:ln>
          <a:effectLst>
            <a:outerShdw blurRad="107950" dist="12700" dir="5400000" algn="ctr">
              <a:srgbClr val="000000"/>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200" b="1" dirty="0">
                <a:solidFill>
                  <a:schemeClr val="dk1"/>
                </a:solidFill>
              </a:rPr>
              <a:t>Sept 30</a:t>
            </a:r>
            <a:r>
              <a:rPr lang="en-US" sz="1200" b="1" dirty="0">
                <a:solidFill>
                  <a:schemeClr val="dk1"/>
                </a:solidFill>
                <a:latin typeface="Arial"/>
                <a:ea typeface="Arial"/>
                <a:cs typeface="Arial"/>
                <a:sym typeface="Arial"/>
              </a:rPr>
              <a:t>– Oct 21</a:t>
            </a:r>
            <a:endParaRPr sz="1200" b="1" dirty="0">
              <a:solidFill>
                <a:schemeClr val="dk1"/>
              </a:solidFill>
              <a:latin typeface="Arial"/>
              <a:ea typeface="Arial"/>
              <a:cs typeface="Arial"/>
              <a:sym typeface="Arial"/>
            </a:endParaRPr>
          </a:p>
        </p:txBody>
      </p:sp>
      <p:sp>
        <p:nvSpPr>
          <p:cNvPr id="113" name="Google Shape;113;p5"/>
          <p:cNvSpPr/>
          <p:nvPr/>
        </p:nvSpPr>
        <p:spPr>
          <a:xfrm rot="5400000">
            <a:off x="787531" y="2535086"/>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txBox="1"/>
          <p:nvPr/>
        </p:nvSpPr>
        <p:spPr>
          <a:xfrm>
            <a:off x="1135100" y="2187525"/>
            <a:ext cx="477300" cy="105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dk1"/>
              </a:solidFill>
              <a:latin typeface="Arial"/>
              <a:ea typeface="Arial"/>
              <a:cs typeface="Arial"/>
              <a:sym typeface="Arial"/>
            </a:endParaRPr>
          </a:p>
        </p:txBody>
      </p:sp>
      <p:sp>
        <p:nvSpPr>
          <p:cNvPr id="115" name="Google Shape;115;p5"/>
          <p:cNvSpPr txBox="1"/>
          <p:nvPr/>
        </p:nvSpPr>
        <p:spPr>
          <a:xfrm rot="-2948038">
            <a:off x="211673" y="1152842"/>
            <a:ext cx="1880352"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Arial"/>
                <a:ea typeface="Arial"/>
                <a:cs typeface="Arial"/>
                <a:sym typeface="Arial"/>
              </a:rPr>
              <a:t>Assign Recharter Champion</a:t>
            </a:r>
            <a:endParaRPr dirty="0"/>
          </a:p>
        </p:txBody>
      </p:sp>
      <p:sp>
        <p:nvSpPr>
          <p:cNvPr id="116" name="Google Shape;116;p5"/>
          <p:cNvSpPr/>
          <p:nvPr/>
        </p:nvSpPr>
        <p:spPr>
          <a:xfrm rot="5400000">
            <a:off x="1431903" y="2545154"/>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17" name="Google Shape;117;p5" title="Milestone Number"/>
          <p:cNvSpPr/>
          <p:nvPr/>
        </p:nvSpPr>
        <p:spPr>
          <a:xfrm>
            <a:off x="1813997" y="2481262"/>
            <a:ext cx="425700" cy="3768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rPr>
              <a:t>Sept 30</a:t>
            </a:r>
            <a:endParaRPr dirty="0"/>
          </a:p>
        </p:txBody>
      </p:sp>
      <p:sp>
        <p:nvSpPr>
          <p:cNvPr id="118" name="Google Shape;118;p5"/>
          <p:cNvSpPr/>
          <p:nvPr/>
        </p:nvSpPr>
        <p:spPr>
          <a:xfrm rot="5400000">
            <a:off x="2648360" y="2545150"/>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19" name="Google Shape;119;p5" title="Milestone Number"/>
          <p:cNvSpPr/>
          <p:nvPr/>
        </p:nvSpPr>
        <p:spPr>
          <a:xfrm>
            <a:off x="3042460" y="2503462"/>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Oct 15</a:t>
            </a:r>
            <a:endParaRPr dirty="0"/>
          </a:p>
        </p:txBody>
      </p:sp>
      <p:sp>
        <p:nvSpPr>
          <p:cNvPr id="120" name="Google Shape;120;p5"/>
          <p:cNvSpPr/>
          <p:nvPr/>
        </p:nvSpPr>
        <p:spPr>
          <a:xfrm rot="5400000">
            <a:off x="3294721" y="2545150"/>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21" name="Google Shape;121;p5"/>
          <p:cNvSpPr/>
          <p:nvPr/>
        </p:nvSpPr>
        <p:spPr>
          <a:xfrm rot="5400000">
            <a:off x="2057002" y="2545150"/>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22" name="Google Shape;122;p5"/>
          <p:cNvSpPr txBox="1"/>
          <p:nvPr/>
        </p:nvSpPr>
        <p:spPr>
          <a:xfrm rot="-2948048">
            <a:off x="2794904" y="1186072"/>
            <a:ext cx="1909703"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Arial"/>
                <a:ea typeface="Arial"/>
                <a:cs typeface="Arial"/>
                <a:sym typeface="Arial"/>
              </a:rPr>
              <a:t>Begin Membership Inventory</a:t>
            </a:r>
            <a:endParaRPr dirty="0"/>
          </a:p>
        </p:txBody>
      </p:sp>
      <p:sp>
        <p:nvSpPr>
          <p:cNvPr id="123" name="Google Shape;123;p5"/>
          <p:cNvSpPr txBox="1"/>
          <p:nvPr/>
        </p:nvSpPr>
        <p:spPr>
          <a:xfrm rot="-2947913">
            <a:off x="3471405" y="1279665"/>
            <a:ext cx="164371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2060"/>
                </a:solidFill>
                <a:latin typeface="Arial"/>
                <a:ea typeface="Arial"/>
                <a:cs typeface="Arial"/>
                <a:sym typeface="Arial"/>
              </a:rPr>
              <a:t>Identify Expiring YPT/AB506</a:t>
            </a:r>
            <a:endParaRPr dirty="0">
              <a:solidFill>
                <a:srgbClr val="002060"/>
              </a:solidFill>
            </a:endParaRPr>
          </a:p>
        </p:txBody>
      </p:sp>
      <p:sp>
        <p:nvSpPr>
          <p:cNvPr id="124" name="Google Shape;124;p5"/>
          <p:cNvSpPr txBox="1"/>
          <p:nvPr/>
        </p:nvSpPr>
        <p:spPr>
          <a:xfrm rot="-2948045">
            <a:off x="1572618" y="1147366"/>
            <a:ext cx="1965639"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Arial"/>
                <a:ea typeface="Arial"/>
                <a:cs typeface="Arial"/>
                <a:sym typeface="Arial"/>
              </a:rPr>
              <a:t>Review Recharter Resources</a:t>
            </a:r>
            <a:endParaRPr dirty="0"/>
          </a:p>
        </p:txBody>
      </p:sp>
      <p:sp>
        <p:nvSpPr>
          <p:cNvPr id="125" name="Google Shape;125;p5"/>
          <p:cNvSpPr/>
          <p:nvPr/>
        </p:nvSpPr>
        <p:spPr>
          <a:xfrm rot="5400000">
            <a:off x="3980379" y="2545154"/>
            <a:ext cx="1172400" cy="477300"/>
          </a:xfrm>
          <a:prstGeom prst="homePlate">
            <a:avLst>
              <a:gd name="adj" fmla="val 50000"/>
            </a:avLst>
          </a:prstGeom>
          <a:solidFill>
            <a:srgbClr val="FFFF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26" name="Google Shape;126;p5"/>
          <p:cNvSpPr/>
          <p:nvPr/>
        </p:nvSpPr>
        <p:spPr>
          <a:xfrm rot="5400000">
            <a:off x="4588338" y="2518350"/>
            <a:ext cx="1154100" cy="477300"/>
          </a:xfrm>
          <a:prstGeom prst="homePlate">
            <a:avLst>
              <a:gd name="adj" fmla="val 50000"/>
            </a:avLst>
          </a:prstGeom>
          <a:solidFill>
            <a:srgbClr val="FFFF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27" name="Google Shape;127;p5"/>
          <p:cNvSpPr/>
          <p:nvPr/>
        </p:nvSpPr>
        <p:spPr>
          <a:xfrm rot="5400000">
            <a:off x="5529725" y="2190700"/>
            <a:ext cx="1165500" cy="1179300"/>
          </a:xfrm>
          <a:prstGeom prst="homePlate">
            <a:avLst>
              <a:gd name="adj" fmla="val 50000"/>
            </a:avLst>
          </a:prstGeom>
          <a:solidFill>
            <a:srgbClr val="FFFF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28" name="Google Shape;128;p5"/>
          <p:cNvSpPr/>
          <p:nvPr/>
        </p:nvSpPr>
        <p:spPr>
          <a:xfrm rot="5400000">
            <a:off x="7011375" y="2527050"/>
            <a:ext cx="1172400" cy="459900"/>
          </a:xfrm>
          <a:prstGeom prst="homePlate">
            <a:avLst>
              <a:gd name="adj" fmla="val 50000"/>
            </a:avLst>
          </a:prstGeom>
          <a:solidFill>
            <a:srgbClr val="FFFF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29" name="Google Shape;129;p5"/>
          <p:cNvSpPr/>
          <p:nvPr/>
        </p:nvSpPr>
        <p:spPr>
          <a:xfrm rot="5400000">
            <a:off x="7679628" y="2535086"/>
            <a:ext cx="1172400" cy="477300"/>
          </a:xfrm>
          <a:prstGeom prst="homePlate">
            <a:avLst>
              <a:gd name="adj" fmla="val 50000"/>
            </a:avLst>
          </a:prstGeom>
          <a:solidFill>
            <a:srgbClr val="92D050"/>
          </a:solidFill>
          <a:ln w="38100" cap="flat" cmpd="sng">
            <a:solidFill>
              <a:srgbClr val="FF0000"/>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30" name="Google Shape;130;p5"/>
          <p:cNvSpPr/>
          <p:nvPr/>
        </p:nvSpPr>
        <p:spPr>
          <a:xfrm rot="5400000">
            <a:off x="10197595" y="2518345"/>
            <a:ext cx="1172400" cy="477300"/>
          </a:xfrm>
          <a:prstGeom prst="homePlate">
            <a:avLst>
              <a:gd name="adj" fmla="val 50000"/>
            </a:avLst>
          </a:prstGeom>
          <a:solidFill>
            <a:srgbClr val="92D05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31" name="Google Shape;131;p5" title="Milestone Number"/>
          <p:cNvSpPr/>
          <p:nvPr/>
        </p:nvSpPr>
        <p:spPr>
          <a:xfrm>
            <a:off x="1160934" y="2485555"/>
            <a:ext cx="425700" cy="3768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Sept 30</a:t>
            </a:r>
            <a:endParaRPr dirty="0"/>
          </a:p>
        </p:txBody>
      </p:sp>
      <p:sp>
        <p:nvSpPr>
          <p:cNvPr id="132" name="Google Shape;132;p5"/>
          <p:cNvSpPr/>
          <p:nvPr/>
        </p:nvSpPr>
        <p:spPr>
          <a:xfrm rot="5400000">
            <a:off x="107992" y="2545154"/>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txBox="1"/>
          <p:nvPr/>
        </p:nvSpPr>
        <p:spPr>
          <a:xfrm>
            <a:off x="455575" y="2197600"/>
            <a:ext cx="477300" cy="105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dk1"/>
              </a:solidFill>
              <a:latin typeface="Arial"/>
              <a:ea typeface="Arial"/>
              <a:cs typeface="Arial"/>
              <a:sym typeface="Arial"/>
            </a:endParaRPr>
          </a:p>
        </p:txBody>
      </p:sp>
      <p:sp>
        <p:nvSpPr>
          <p:cNvPr id="134" name="Google Shape;134;p5" title="Milestone Number"/>
          <p:cNvSpPr/>
          <p:nvPr/>
        </p:nvSpPr>
        <p:spPr>
          <a:xfrm>
            <a:off x="477039" y="2506041"/>
            <a:ext cx="425700" cy="3768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Sept 15</a:t>
            </a:r>
            <a:endParaRPr dirty="0"/>
          </a:p>
        </p:txBody>
      </p:sp>
      <p:sp>
        <p:nvSpPr>
          <p:cNvPr id="135" name="Google Shape;135;p5"/>
          <p:cNvSpPr txBox="1"/>
          <p:nvPr/>
        </p:nvSpPr>
        <p:spPr>
          <a:xfrm rot="-2947913">
            <a:off x="890366" y="1187020"/>
            <a:ext cx="188074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2060"/>
                </a:solidFill>
                <a:latin typeface="Arial"/>
                <a:ea typeface="Arial"/>
                <a:cs typeface="Arial"/>
                <a:sym typeface="Arial"/>
              </a:rPr>
              <a:t>First Recharter Email Sent to Unit Key 3</a:t>
            </a:r>
            <a:endParaRPr dirty="0">
              <a:solidFill>
                <a:srgbClr val="002060"/>
              </a:solidFill>
            </a:endParaRPr>
          </a:p>
        </p:txBody>
      </p:sp>
      <p:sp>
        <p:nvSpPr>
          <p:cNvPr id="136" name="Google Shape;136;p5" title="Milestone Number"/>
          <p:cNvSpPr/>
          <p:nvPr/>
        </p:nvSpPr>
        <p:spPr>
          <a:xfrm>
            <a:off x="3671664" y="2513558"/>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Oct 15</a:t>
            </a:r>
            <a:endParaRPr dirty="0"/>
          </a:p>
        </p:txBody>
      </p:sp>
      <p:sp>
        <p:nvSpPr>
          <p:cNvPr id="137" name="Google Shape;137;p5" title="Milestone Number"/>
          <p:cNvSpPr/>
          <p:nvPr/>
        </p:nvSpPr>
        <p:spPr>
          <a:xfrm>
            <a:off x="2433245" y="2513558"/>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Oct RT</a:t>
            </a:r>
            <a:endParaRPr dirty="0"/>
          </a:p>
        </p:txBody>
      </p:sp>
      <p:sp>
        <p:nvSpPr>
          <p:cNvPr id="138" name="Google Shape;138;p5" title="Milestone Number"/>
          <p:cNvSpPr/>
          <p:nvPr/>
        </p:nvSpPr>
        <p:spPr>
          <a:xfrm>
            <a:off x="8083046" y="2513562"/>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rPr>
              <a:t>Dec</a:t>
            </a:r>
            <a:r>
              <a:rPr lang="en-US" sz="1000" b="1" dirty="0">
                <a:solidFill>
                  <a:schemeClr val="lt1"/>
                </a:solidFill>
                <a:latin typeface="Arial"/>
                <a:ea typeface="Arial"/>
                <a:cs typeface="Arial"/>
                <a:sym typeface="Arial"/>
              </a:rPr>
              <a:t> 2</a:t>
            </a:r>
            <a:endParaRPr dirty="0"/>
          </a:p>
        </p:txBody>
      </p:sp>
      <p:sp>
        <p:nvSpPr>
          <p:cNvPr id="139" name="Google Shape;139;p5" title="Milestone Number"/>
          <p:cNvSpPr/>
          <p:nvPr/>
        </p:nvSpPr>
        <p:spPr>
          <a:xfrm>
            <a:off x="4372040" y="2498672"/>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Oct 1</a:t>
            </a:r>
            <a:endParaRPr dirty="0"/>
          </a:p>
        </p:txBody>
      </p:sp>
      <p:sp>
        <p:nvSpPr>
          <p:cNvPr id="140" name="Google Shape;140;p5" title="Milestone Number"/>
          <p:cNvSpPr/>
          <p:nvPr/>
        </p:nvSpPr>
        <p:spPr>
          <a:xfrm>
            <a:off x="4990226" y="2503507"/>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Oct 7</a:t>
            </a:r>
            <a:endParaRPr dirty="0"/>
          </a:p>
        </p:txBody>
      </p:sp>
      <p:sp>
        <p:nvSpPr>
          <p:cNvPr id="141" name="Google Shape;141;p5" title="Milestone Number"/>
          <p:cNvSpPr/>
          <p:nvPr/>
        </p:nvSpPr>
        <p:spPr>
          <a:xfrm>
            <a:off x="5740047" y="2405570"/>
            <a:ext cx="724353" cy="516858"/>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Oct 1 to Nov</a:t>
            </a:r>
            <a:r>
              <a:rPr lang="en-US" sz="1000" b="1" dirty="0">
                <a:solidFill>
                  <a:schemeClr val="lt1"/>
                </a:solidFill>
              </a:rPr>
              <a:t> 22</a:t>
            </a:r>
            <a:endParaRPr sz="1000" b="1" dirty="0">
              <a:solidFill>
                <a:schemeClr val="lt1"/>
              </a:solidFill>
            </a:endParaRPr>
          </a:p>
        </p:txBody>
      </p:sp>
      <p:sp>
        <p:nvSpPr>
          <p:cNvPr id="142" name="Google Shape;142;p5" title="Milestone Number"/>
          <p:cNvSpPr/>
          <p:nvPr/>
        </p:nvSpPr>
        <p:spPr>
          <a:xfrm>
            <a:off x="7401700" y="2517150"/>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rPr>
              <a:t>Dec </a:t>
            </a:r>
            <a:endParaRPr sz="1000" b="1" dirty="0">
              <a:solidFill>
                <a:schemeClr val="lt1"/>
              </a:solidFill>
            </a:endParaRPr>
          </a:p>
          <a:p>
            <a:pPr marL="0" marR="0" lvl="0" indent="0" algn="ctr" rtl="0">
              <a:spcBef>
                <a:spcPts val="0"/>
              </a:spcBef>
              <a:spcAft>
                <a:spcPts val="0"/>
              </a:spcAft>
              <a:buNone/>
            </a:pPr>
            <a:r>
              <a:rPr lang="en-US" sz="1000" b="1" dirty="0">
                <a:solidFill>
                  <a:schemeClr val="lt1"/>
                </a:solidFill>
              </a:rPr>
              <a:t>1</a:t>
            </a:r>
            <a:endParaRPr dirty="0"/>
          </a:p>
        </p:txBody>
      </p:sp>
      <p:sp>
        <p:nvSpPr>
          <p:cNvPr id="143" name="Google Shape;143;p5"/>
          <p:cNvSpPr txBox="1"/>
          <p:nvPr/>
        </p:nvSpPr>
        <p:spPr>
          <a:xfrm rot="-2948080">
            <a:off x="4143218" y="1106907"/>
            <a:ext cx="1906514"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Arial"/>
                <a:ea typeface="Arial"/>
                <a:cs typeface="Arial"/>
                <a:sym typeface="Arial"/>
              </a:rPr>
              <a:t>Internet Recharter Opens</a:t>
            </a:r>
            <a:endParaRPr dirty="0"/>
          </a:p>
        </p:txBody>
      </p:sp>
      <p:sp>
        <p:nvSpPr>
          <p:cNvPr id="144" name="Google Shape;144;p5" title="Milestone Number"/>
          <p:cNvSpPr/>
          <p:nvPr/>
        </p:nvSpPr>
        <p:spPr>
          <a:xfrm>
            <a:off x="10575471" y="2506728"/>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a:solidFill>
                  <a:schemeClr val="lt1"/>
                </a:solidFill>
                <a:latin typeface="Arial"/>
                <a:ea typeface="Arial"/>
                <a:cs typeface="Arial"/>
                <a:sym typeface="Arial"/>
              </a:rPr>
              <a:t>Jan 15</a:t>
            </a:r>
            <a:endParaRPr/>
          </a:p>
        </p:txBody>
      </p:sp>
      <p:sp>
        <p:nvSpPr>
          <p:cNvPr id="145" name="Google Shape;145;p5"/>
          <p:cNvSpPr/>
          <p:nvPr/>
        </p:nvSpPr>
        <p:spPr>
          <a:xfrm rot="5400000">
            <a:off x="8946449" y="1866100"/>
            <a:ext cx="1172400" cy="1795500"/>
          </a:xfrm>
          <a:prstGeom prst="homePlate">
            <a:avLst>
              <a:gd name="adj" fmla="val 50000"/>
            </a:avLst>
          </a:prstGeom>
          <a:solidFill>
            <a:srgbClr val="92D05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46" name="Google Shape;146;p5" title="Milestone Number"/>
          <p:cNvSpPr/>
          <p:nvPr/>
        </p:nvSpPr>
        <p:spPr>
          <a:xfrm>
            <a:off x="9332650" y="2482650"/>
            <a:ext cx="477300" cy="3627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Dec 2-31</a:t>
            </a:r>
            <a:endParaRPr dirty="0"/>
          </a:p>
        </p:txBody>
      </p:sp>
      <p:sp>
        <p:nvSpPr>
          <p:cNvPr id="147" name="Google Shape;147;p5"/>
          <p:cNvSpPr txBox="1"/>
          <p:nvPr/>
        </p:nvSpPr>
        <p:spPr>
          <a:xfrm rot="-2947945">
            <a:off x="8842901" y="1123257"/>
            <a:ext cx="1554302" cy="6465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2060"/>
                </a:solidFill>
              </a:rPr>
              <a:t>Council reviews and processes recharters</a:t>
            </a:r>
            <a:endParaRPr dirty="0">
              <a:solidFill>
                <a:srgbClr val="002060"/>
              </a:solidFill>
            </a:endParaRPr>
          </a:p>
        </p:txBody>
      </p:sp>
      <p:sp>
        <p:nvSpPr>
          <p:cNvPr id="148" name="Google Shape;148;p5"/>
          <p:cNvSpPr txBox="1"/>
          <p:nvPr/>
        </p:nvSpPr>
        <p:spPr>
          <a:xfrm rot="-2948287">
            <a:off x="2196632" y="1137787"/>
            <a:ext cx="1996063"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2060"/>
                </a:solidFill>
                <a:latin typeface="Arial"/>
                <a:ea typeface="Arial"/>
                <a:cs typeface="Arial"/>
                <a:sym typeface="Arial"/>
              </a:rPr>
              <a:t>Attend Recharter Training</a:t>
            </a:r>
            <a:endParaRPr dirty="0">
              <a:solidFill>
                <a:srgbClr val="002060"/>
              </a:solidFill>
            </a:endParaRPr>
          </a:p>
        </p:txBody>
      </p:sp>
      <p:sp>
        <p:nvSpPr>
          <p:cNvPr id="149" name="Google Shape;149;p5"/>
          <p:cNvSpPr txBox="1"/>
          <p:nvPr/>
        </p:nvSpPr>
        <p:spPr>
          <a:xfrm rot="-2948648">
            <a:off x="6164370" y="1246500"/>
            <a:ext cx="1420757"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2060"/>
                </a:solidFill>
              </a:rPr>
              <a:t>Update Internet Recharter Roster</a:t>
            </a:r>
            <a:endParaRPr dirty="0">
              <a:solidFill>
                <a:srgbClr val="002060"/>
              </a:solidFill>
            </a:endParaRPr>
          </a:p>
        </p:txBody>
      </p:sp>
      <p:sp>
        <p:nvSpPr>
          <p:cNvPr id="150" name="Google Shape;150;p5"/>
          <p:cNvSpPr txBox="1"/>
          <p:nvPr/>
        </p:nvSpPr>
        <p:spPr>
          <a:xfrm rot="-2948112">
            <a:off x="4762420" y="1207207"/>
            <a:ext cx="164150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2060"/>
                </a:solidFill>
              </a:rPr>
              <a:t>DocuSign Packet sent to Unit Key3</a:t>
            </a:r>
            <a:endParaRPr dirty="0">
              <a:solidFill>
                <a:srgbClr val="002060"/>
              </a:solidFill>
            </a:endParaRPr>
          </a:p>
        </p:txBody>
      </p:sp>
      <p:sp>
        <p:nvSpPr>
          <p:cNvPr id="151" name="Google Shape;151;p5"/>
          <p:cNvSpPr txBox="1"/>
          <p:nvPr/>
        </p:nvSpPr>
        <p:spPr>
          <a:xfrm rot="-2947927">
            <a:off x="7927690" y="1251357"/>
            <a:ext cx="143370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rPr>
              <a:t>Council Charter Due Date 5pm</a:t>
            </a:r>
            <a:endParaRPr dirty="0"/>
          </a:p>
        </p:txBody>
      </p:sp>
      <p:sp>
        <p:nvSpPr>
          <p:cNvPr id="152" name="Google Shape;152;p5"/>
          <p:cNvSpPr txBox="1"/>
          <p:nvPr/>
        </p:nvSpPr>
        <p:spPr>
          <a:xfrm rot="-2947791">
            <a:off x="10374837" y="1285283"/>
            <a:ext cx="133140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2060"/>
                </a:solidFill>
              </a:rPr>
              <a:t>Verify new Roster</a:t>
            </a:r>
            <a:endParaRPr dirty="0">
              <a:solidFill>
                <a:srgbClr val="002060"/>
              </a:solidFill>
            </a:endParaRPr>
          </a:p>
        </p:txBody>
      </p:sp>
      <p:sp>
        <p:nvSpPr>
          <p:cNvPr id="153" name="Google Shape;153;p5"/>
          <p:cNvSpPr/>
          <p:nvPr/>
        </p:nvSpPr>
        <p:spPr>
          <a:xfrm rot="5400000">
            <a:off x="6447150" y="2518350"/>
            <a:ext cx="1154100" cy="477300"/>
          </a:xfrm>
          <a:prstGeom prst="homePlate">
            <a:avLst>
              <a:gd name="adj" fmla="val 50000"/>
            </a:avLst>
          </a:prstGeom>
          <a:solidFill>
            <a:srgbClr val="FFFF00"/>
          </a:solidFill>
          <a:ln w="38100" cap="flat" cmpd="sng">
            <a:solidFill>
              <a:schemeClr val="tx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54" name="Google Shape;154;p5"/>
          <p:cNvSpPr txBox="1"/>
          <p:nvPr/>
        </p:nvSpPr>
        <p:spPr>
          <a:xfrm rot="-2948080">
            <a:off x="6645636" y="1076990"/>
            <a:ext cx="1906514"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rPr>
              <a:t>Final review: submit recharter &amp; DocuSign</a:t>
            </a:r>
            <a:endParaRPr dirty="0"/>
          </a:p>
        </p:txBody>
      </p:sp>
      <p:sp>
        <p:nvSpPr>
          <p:cNvPr id="155" name="Google Shape;155;p5" title="Milestone Number"/>
          <p:cNvSpPr/>
          <p:nvPr/>
        </p:nvSpPr>
        <p:spPr>
          <a:xfrm>
            <a:off x="6823576" y="2503507"/>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rPr>
              <a:t>Nov  2</a:t>
            </a:r>
            <a:r>
              <a:rPr lang="en-US" sz="1000" b="1" dirty="0">
                <a:solidFill>
                  <a:schemeClr val="lt1"/>
                </a:solidFill>
                <a:latin typeface="Arial"/>
                <a:ea typeface="Arial"/>
                <a:cs typeface="Arial"/>
                <a:sym typeface="Arial"/>
              </a:rPr>
              <a:t>5</a:t>
            </a:r>
            <a:endParaRPr dirty="0"/>
          </a:p>
        </p:txBody>
      </p:sp>
      <p:sp>
        <p:nvSpPr>
          <p:cNvPr id="156" name="Google Shape;156;p5"/>
          <p:cNvSpPr txBox="1"/>
          <p:nvPr/>
        </p:nvSpPr>
        <p:spPr>
          <a:xfrm rot="-2948317">
            <a:off x="7241127" y="1230702"/>
            <a:ext cx="1519646"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2060"/>
                </a:solidFill>
              </a:rPr>
              <a:t>Confirm Key 3 approval</a:t>
            </a:r>
            <a:endParaRPr dirty="0">
              <a:solidFill>
                <a:srgbClr val="002060"/>
              </a:solidFill>
            </a:endParaRPr>
          </a:p>
        </p:txBody>
      </p:sp>
      <p:sp>
        <p:nvSpPr>
          <p:cNvPr id="157" name="Google Shape;157;p5"/>
          <p:cNvSpPr txBox="1"/>
          <p:nvPr/>
        </p:nvSpPr>
        <p:spPr>
          <a:xfrm rot="-2947791">
            <a:off x="9691386" y="1269291"/>
            <a:ext cx="1331404"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rPr>
              <a:t>Units resolve defects</a:t>
            </a:r>
            <a:endParaRPr/>
          </a:p>
        </p:txBody>
      </p:sp>
      <p:sp>
        <p:nvSpPr>
          <p:cNvPr id="158" name="Google Shape;158;p5"/>
          <p:cNvSpPr txBox="1"/>
          <p:nvPr/>
        </p:nvSpPr>
        <p:spPr>
          <a:xfrm rot="-2948190">
            <a:off x="5378747" y="970341"/>
            <a:ext cx="2076241" cy="64640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200" b="1" dirty="0">
                <a:solidFill>
                  <a:schemeClr val="dk1"/>
                </a:solidFill>
              </a:rPr>
              <a:t>Finalize Membership Inventory from fall recruiting</a:t>
            </a:r>
            <a:endParaRPr sz="1200" b="1"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136369e3a3e_0_0"/>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33"/>
              <a:buNone/>
            </a:pPr>
            <a:fld id="{00000000-1234-1234-1234-123412341234}" type="slidenum">
              <a:rPr lang="en-US"/>
              <a:t>6</a:t>
            </a:fld>
            <a:endParaRPr/>
          </a:p>
        </p:txBody>
      </p:sp>
      <p:sp>
        <p:nvSpPr>
          <p:cNvPr id="80" name="Google Shape;80;g136369e3a3e_0_0"/>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Keys to a Successful Recharter</a:t>
            </a:r>
            <a:endParaRPr sz="2400" b="1" i="0" u="none" strike="noStrike" cap="none">
              <a:solidFill>
                <a:srgbClr val="FFFFFF"/>
              </a:solidFill>
              <a:latin typeface="Arial"/>
              <a:ea typeface="Arial"/>
              <a:cs typeface="Arial"/>
              <a:sym typeface="Arial"/>
            </a:endParaRPr>
          </a:p>
        </p:txBody>
      </p:sp>
      <p:sp>
        <p:nvSpPr>
          <p:cNvPr id="81" name="Google Shape;81;g136369e3a3e_0_0"/>
          <p:cNvSpPr txBox="1"/>
          <p:nvPr/>
        </p:nvSpPr>
        <p:spPr>
          <a:xfrm>
            <a:off x="608783" y="1243806"/>
            <a:ext cx="10584000" cy="47089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dirty="0">
                <a:solidFill>
                  <a:schemeClr val="dk1"/>
                </a:solidFill>
              </a:rPr>
              <a:t>Units can have a successful </a:t>
            </a:r>
            <a:r>
              <a:rPr lang="en-US" sz="2200" b="1" i="0" u="none" strike="noStrike" cap="none" dirty="0">
                <a:solidFill>
                  <a:schemeClr val="dk1"/>
                </a:solidFill>
                <a:latin typeface="Arial"/>
                <a:ea typeface="Arial"/>
                <a:cs typeface="Arial"/>
                <a:sym typeface="Arial"/>
              </a:rPr>
              <a:t>recharter by doing the following:</a:t>
            </a:r>
            <a:endParaRPr sz="22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Arial"/>
              <a:buChar char="●"/>
            </a:pPr>
            <a:r>
              <a:rPr lang="en-US" sz="2200" dirty="0">
                <a:solidFill>
                  <a:schemeClr val="dk1"/>
                </a:solidFill>
              </a:rPr>
              <a:t>Start early!</a:t>
            </a: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Identify a recharter champion</a:t>
            </a: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Complete membership inventory</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Check youth protection aging report</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Create a plan to collect fees </a:t>
            </a:r>
            <a:endParaRPr sz="22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Review online training materials</a:t>
            </a:r>
            <a:r>
              <a:rPr lang="en-US" sz="2200" dirty="0">
                <a:solidFill>
                  <a:schemeClr val="dk1"/>
                </a:solidFill>
              </a:rPr>
              <a:t> </a:t>
            </a:r>
            <a:r>
              <a:rPr lang="en-US" sz="2200" b="0" i="0" u="none" strike="noStrike" cap="none" dirty="0">
                <a:solidFill>
                  <a:schemeClr val="dk1"/>
                </a:solidFill>
                <a:latin typeface="Arial"/>
                <a:ea typeface="Arial"/>
                <a:cs typeface="Arial"/>
                <a:sym typeface="Arial"/>
              </a:rPr>
              <a:t>- (see slide 14 for links)</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FAQs</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Recharter user guide</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Recharter video</a:t>
            </a:r>
            <a:endParaRPr sz="22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Review the Recharter Email series </a:t>
            </a: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Review the recharter timeline (slide 5</a:t>
            </a:r>
            <a:r>
              <a:rPr lang="en-US" sz="2200" dirty="0">
                <a:solidFill>
                  <a:schemeClr val="dk1"/>
                </a:solidFill>
              </a:rPr>
              <a:t>)</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933"/>
              <a:buFont typeface="Arial"/>
              <a:buNone/>
            </a:pPr>
            <a:fld id="{00000000-1234-1234-1234-123412341234}" type="slidenum">
              <a:rPr lang="en-US"/>
              <a:t>7</a:t>
            </a:fld>
            <a:endParaRPr/>
          </a:p>
        </p:txBody>
      </p:sp>
      <p:sp>
        <p:nvSpPr>
          <p:cNvPr id="162" name="Google Shape;162;p3"/>
          <p:cNvSpPr txBox="1"/>
          <p:nvPr/>
        </p:nvSpPr>
        <p:spPr>
          <a:xfrm>
            <a:off x="619158"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Membership Inventory</a:t>
            </a:r>
            <a:endParaRPr sz="2400" b="1" i="0" u="none" strike="noStrike" cap="none">
              <a:solidFill>
                <a:srgbClr val="FFFFFF"/>
              </a:solidFill>
              <a:latin typeface="Arial"/>
              <a:ea typeface="Arial"/>
              <a:cs typeface="Arial"/>
              <a:sym typeface="Arial"/>
            </a:endParaRPr>
          </a:p>
        </p:txBody>
      </p:sp>
      <p:sp>
        <p:nvSpPr>
          <p:cNvPr id="163" name="Google Shape;163;p3"/>
          <p:cNvSpPr txBox="1"/>
          <p:nvPr/>
        </p:nvSpPr>
        <p:spPr>
          <a:xfrm>
            <a:off x="619158" y="1102619"/>
            <a:ext cx="10384800" cy="5878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The Committee Chair or recharter champion should log into their </a:t>
            </a:r>
            <a:r>
              <a:rPr lang="en-US" sz="1600" b="0" i="0" u="none" strike="noStrike" cap="none" dirty="0" err="1">
                <a:solidFill>
                  <a:schemeClr val="dk1"/>
                </a:solidFill>
                <a:latin typeface="Arial"/>
                <a:ea typeface="Arial"/>
                <a:cs typeface="Arial"/>
                <a:sym typeface="Arial"/>
              </a:rPr>
              <a:t>my.scouting.org</a:t>
            </a:r>
            <a:r>
              <a:rPr lang="en-US" sz="1600" b="0" i="0" u="none" strike="noStrike" cap="none" dirty="0">
                <a:solidFill>
                  <a:schemeClr val="dk1"/>
                </a:solidFill>
                <a:latin typeface="Arial"/>
                <a:ea typeface="Arial"/>
                <a:cs typeface="Arial"/>
                <a:sym typeface="Arial"/>
              </a:rPr>
              <a:t> account and download a copy of their unit’s roster. Comparing the local unit roster against the official membership file</a:t>
            </a:r>
            <a:r>
              <a:rPr lang="en-US" sz="1600" dirty="0">
                <a:solidFill>
                  <a:schemeClr val="dk1"/>
                </a:solidFill>
              </a:rPr>
              <a:t> </a:t>
            </a:r>
            <a:r>
              <a:rPr lang="en-US" sz="1600" b="0" i="0" u="none" strike="noStrike" cap="none" dirty="0">
                <a:solidFill>
                  <a:schemeClr val="dk1"/>
                </a:solidFill>
                <a:latin typeface="Arial"/>
                <a:ea typeface="Arial"/>
                <a:cs typeface="Arial"/>
                <a:sym typeface="Arial"/>
              </a:rPr>
              <a:t>will reveal any adults and youth who are not officially registered in the BSA. An application should be collected from any member on the </a:t>
            </a:r>
            <a:r>
              <a:rPr lang="en-US" sz="1600" dirty="0">
                <a:solidFill>
                  <a:schemeClr val="dk1"/>
                </a:solidFill>
              </a:rPr>
              <a:t>unit </a:t>
            </a:r>
            <a:r>
              <a:rPr lang="en-US" sz="1600" b="0" i="0" u="none" strike="noStrike" cap="none" dirty="0">
                <a:solidFill>
                  <a:schemeClr val="dk1"/>
                </a:solidFill>
                <a:latin typeface="Arial"/>
                <a:ea typeface="Arial"/>
                <a:cs typeface="Arial"/>
                <a:sym typeface="Arial"/>
              </a:rPr>
              <a:t>roster that is not on the official membership file.</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A committee member should contact every family to:</a:t>
            </a:r>
            <a:endParaRPr sz="1400" b="1"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Verify members re-registering with the unit, noting what unit is their primary registration if in multiple units</a:t>
            </a:r>
            <a:endParaRPr sz="14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Verify Scout Life subscription</a:t>
            </a:r>
            <a:endParaRPr sz="14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dirty="0">
                <a:solidFill>
                  <a:schemeClr val="dk1"/>
                </a:solidFill>
              </a:rPr>
              <a:t>Communicate </a:t>
            </a:r>
            <a:r>
              <a:rPr lang="en-US" sz="1600" b="0" i="0" u="none" strike="noStrike" cap="none" dirty="0">
                <a:solidFill>
                  <a:schemeClr val="dk1"/>
                </a:solidFill>
                <a:latin typeface="Arial"/>
                <a:ea typeface="Arial"/>
                <a:cs typeface="Arial"/>
                <a:sym typeface="Arial"/>
              </a:rPr>
              <a:t>fees and unit payment due date</a:t>
            </a:r>
            <a:endParaRPr sz="1600" dirty="0">
              <a:solidFill>
                <a:schemeClr val="dk1"/>
              </a:solidFill>
            </a:endParaRPr>
          </a:p>
          <a:p>
            <a:pPr marL="457200" marR="0" lvl="0" indent="-33020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Once the membership inventory is completed, </a:t>
            </a:r>
            <a:r>
              <a:rPr lang="en-US" sz="1600" dirty="0">
                <a:solidFill>
                  <a:schemeClr val="dk1"/>
                </a:solidFill>
              </a:rPr>
              <a:t>retain</a:t>
            </a:r>
            <a:r>
              <a:rPr lang="en-US" sz="1600" b="0" i="0" u="none" strike="noStrike" cap="none" dirty="0">
                <a:solidFill>
                  <a:schemeClr val="dk1"/>
                </a:solidFill>
                <a:latin typeface="Arial"/>
                <a:ea typeface="Arial"/>
                <a:cs typeface="Arial"/>
                <a:sym typeface="Arial"/>
              </a:rPr>
              <a:t> the roster </a:t>
            </a:r>
            <a:r>
              <a:rPr lang="en-US" sz="1600" dirty="0">
                <a:solidFill>
                  <a:schemeClr val="dk1"/>
                </a:solidFill>
              </a:rPr>
              <a:t>- </a:t>
            </a:r>
            <a:r>
              <a:rPr lang="en-US" sz="1600" b="0" i="0" u="none" strike="noStrike" cap="none" dirty="0">
                <a:solidFill>
                  <a:schemeClr val="dk1"/>
                </a:solidFill>
                <a:latin typeface="Arial"/>
                <a:ea typeface="Arial"/>
                <a:cs typeface="Arial"/>
                <a:sym typeface="Arial"/>
              </a:rPr>
              <a:t>needed during the data input process</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dirty="0">
                <a:solidFill>
                  <a:schemeClr val="dk1"/>
                </a:solidFill>
                <a:latin typeface="Arial"/>
                <a:ea typeface="Arial"/>
                <a:cs typeface="Arial"/>
                <a:sym typeface="Arial"/>
              </a:rPr>
              <a:t>Membership Inventory Report</a:t>
            </a:r>
            <a:endParaRPr sz="1600" b="1"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err="1">
                <a:solidFill>
                  <a:schemeClr val="dk1"/>
                </a:solidFill>
                <a:latin typeface="Arial"/>
                <a:ea typeface="Arial"/>
                <a:cs typeface="Arial"/>
                <a:sym typeface="Arial"/>
              </a:rPr>
              <a:t>My.scouting.org</a:t>
            </a:r>
            <a:r>
              <a:rPr lang="en-US" sz="1600" b="0" i="0" u="none" strike="noStrike" cap="none" dirty="0">
                <a:solidFill>
                  <a:schemeClr val="dk1"/>
                </a:solidFill>
                <a:latin typeface="Arial"/>
                <a:ea typeface="Arial"/>
                <a:cs typeface="Arial"/>
                <a:sym typeface="Arial"/>
              </a:rPr>
              <a:t> account and click on “MENU” </a:t>
            </a:r>
            <a:r>
              <a:rPr lang="en-US" sz="1600" dirty="0">
                <a:solidFill>
                  <a:schemeClr val="dk1"/>
                </a:solidFill>
              </a:rPr>
              <a:t>on</a:t>
            </a:r>
            <a:r>
              <a:rPr lang="en-US" sz="1600" b="0" i="0" u="none" strike="noStrike" cap="none" dirty="0">
                <a:solidFill>
                  <a:schemeClr val="dk1"/>
                </a:solidFill>
                <a:latin typeface="Arial"/>
                <a:ea typeface="Arial"/>
                <a:cs typeface="Arial"/>
                <a:sym typeface="Arial"/>
              </a:rPr>
              <a:t> the top left of the page</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Scroll down then click on </a:t>
            </a:r>
            <a:r>
              <a:rPr lang="en-US" sz="1600" dirty="0">
                <a:solidFill>
                  <a:schemeClr val="dk1"/>
                </a:solidFill>
              </a:rPr>
              <a:t>the </a:t>
            </a:r>
            <a:r>
              <a:rPr lang="en-US" sz="1600" b="0" i="0" u="none" strike="noStrike" cap="none" dirty="0">
                <a:solidFill>
                  <a:schemeClr val="dk1"/>
                </a:solidFill>
                <a:latin typeface="Arial"/>
                <a:ea typeface="Arial"/>
                <a:cs typeface="Arial"/>
                <a:sym typeface="Arial"/>
              </a:rPr>
              <a:t>unit and select “ROSTER”</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Select “EXPORT ROSTER” then click on “EXPORT TO CSV” and click on “CONFIRM”</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The exported roster file will show </a:t>
            </a:r>
            <a:r>
              <a:rPr lang="en-US" sz="1600" dirty="0">
                <a:solidFill>
                  <a:schemeClr val="dk1"/>
                </a:solidFill>
              </a:rPr>
              <a:t>up in a pop up box</a:t>
            </a:r>
            <a:r>
              <a:rPr lang="en-US" sz="1600" b="0" i="0" u="none" strike="noStrike" cap="none" dirty="0">
                <a:solidFill>
                  <a:schemeClr val="dk1"/>
                </a:solidFill>
                <a:latin typeface="Arial"/>
                <a:ea typeface="Arial"/>
                <a:cs typeface="Arial"/>
                <a:sym typeface="Arial"/>
              </a:rPr>
              <a:t> click on it</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Save as an Excel file</a:t>
            </a:r>
          </a:p>
          <a:p>
            <a:pPr marL="457200" marR="0" lvl="0" indent="-330200" algn="l" rtl="0">
              <a:lnSpc>
                <a:spcPct val="100000"/>
              </a:lnSpc>
              <a:spcBef>
                <a:spcPts val="0"/>
              </a:spcBef>
              <a:spcAft>
                <a:spcPts val="0"/>
              </a:spcAft>
              <a:buClr>
                <a:schemeClr val="dk1"/>
              </a:buClr>
              <a:buSzPts val="1600"/>
              <a:buFont typeface="Arial"/>
              <a:buAutoNum type="arabicPeriod"/>
            </a:pPr>
            <a:endParaRPr lang="en-US" sz="1600" dirty="0">
              <a:solidFill>
                <a:schemeClr val="dk1"/>
              </a:solidFill>
            </a:endParaRPr>
          </a:p>
          <a:p>
            <a:pPr marL="127000" marR="0" lvl="0" algn="l" rtl="0">
              <a:lnSpc>
                <a:spcPct val="100000"/>
              </a:lnSpc>
              <a:spcBef>
                <a:spcPts val="0"/>
              </a:spcBef>
              <a:spcAft>
                <a:spcPts val="0"/>
              </a:spcAft>
              <a:buClr>
                <a:schemeClr val="dk1"/>
              </a:buClr>
              <a:buSzPts val="1600"/>
            </a:pPr>
            <a:r>
              <a:rPr lang="en-US" sz="1800" b="1" i="1" u="none" strike="noStrike" cap="none" dirty="0">
                <a:solidFill>
                  <a:srgbClr val="C00000"/>
                </a:solidFill>
                <a:latin typeface="Arial"/>
                <a:ea typeface="Arial"/>
                <a:cs typeface="Arial"/>
                <a:sym typeface="Arial"/>
              </a:rPr>
              <a:t>If you have pending applications online or are holding onto paper applications, </a:t>
            </a:r>
          </a:p>
          <a:p>
            <a:pPr marL="127000" marR="0" lvl="0" algn="l" rtl="0">
              <a:lnSpc>
                <a:spcPct val="100000"/>
              </a:lnSpc>
              <a:spcBef>
                <a:spcPts val="0"/>
              </a:spcBef>
              <a:spcAft>
                <a:spcPts val="0"/>
              </a:spcAft>
              <a:buClr>
                <a:schemeClr val="dk1"/>
              </a:buClr>
              <a:buSzPts val="1600"/>
            </a:pPr>
            <a:r>
              <a:rPr lang="en-US" sz="1800" b="1" i="1" u="none" strike="noStrike" cap="none" dirty="0">
                <a:solidFill>
                  <a:srgbClr val="C00000"/>
                </a:solidFill>
                <a:latin typeface="Arial"/>
                <a:ea typeface="Arial"/>
                <a:cs typeface="Arial"/>
                <a:sym typeface="Arial"/>
              </a:rPr>
              <a:t>approve/submit them ASAP to make this process smoother!</a:t>
            </a:r>
            <a:endParaRPr sz="1800" b="1" i="1" u="none" strike="noStrike" cap="none" dirty="0">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933"/>
              <a:buFont typeface="Arial"/>
              <a:buNone/>
            </a:pPr>
            <a:fld id="{00000000-1234-1234-1234-123412341234}" type="slidenum">
              <a:rPr lang="en-US"/>
              <a:t>8</a:t>
            </a:fld>
            <a:endParaRPr/>
          </a:p>
        </p:txBody>
      </p:sp>
      <p:sp>
        <p:nvSpPr>
          <p:cNvPr id="170" name="Google Shape;170;p4"/>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Youth Protection Training</a:t>
            </a:r>
            <a:endParaRPr sz="2400" b="1" i="0" u="none" strike="noStrike" cap="none">
              <a:solidFill>
                <a:srgbClr val="FFFFFF"/>
              </a:solidFill>
              <a:latin typeface="Arial"/>
              <a:ea typeface="Arial"/>
              <a:cs typeface="Arial"/>
              <a:sym typeface="Arial"/>
            </a:endParaRPr>
          </a:p>
        </p:txBody>
      </p:sp>
      <p:sp>
        <p:nvSpPr>
          <p:cNvPr id="171" name="Google Shape;171;p4"/>
          <p:cNvSpPr txBox="1"/>
          <p:nvPr/>
        </p:nvSpPr>
        <p:spPr>
          <a:xfrm>
            <a:off x="514300" y="1393000"/>
            <a:ext cx="10584000"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All registered adults must take Youth Protection Training (YPT) at least every two years. If a volunteer’s YPT is not current at charter renewal the volunteer cannot be registered. Units should not wait until it is time to renew the unit’s charter to make sure all YPT is current. Unit Key 3s </a:t>
            </a:r>
            <a:r>
              <a:rPr lang="en-US" sz="1600" dirty="0">
                <a:solidFill>
                  <a:schemeClr val="dk1"/>
                </a:solidFill>
              </a:rPr>
              <a:t>should </a:t>
            </a:r>
            <a:r>
              <a:rPr lang="en-US" sz="1600" b="0" i="0" u="none" strike="noStrike" cap="none" dirty="0">
                <a:solidFill>
                  <a:schemeClr val="dk1"/>
                </a:solidFill>
                <a:latin typeface="Arial"/>
                <a:ea typeface="Arial"/>
                <a:cs typeface="Arial"/>
                <a:sym typeface="Arial"/>
              </a:rPr>
              <a:t>regularly review their unit’s YPT status.</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Youth Protection Training Aging Report</a:t>
            </a:r>
            <a:endParaRPr sz="1600" b="1"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dirty="0">
                <a:solidFill>
                  <a:schemeClr val="dk1"/>
                </a:solidFill>
              </a:rPr>
              <a:t>Log into your </a:t>
            </a:r>
            <a:r>
              <a:rPr lang="en-US" sz="1600" b="0" i="0" u="none" strike="noStrike" cap="none" dirty="0">
                <a:solidFill>
                  <a:schemeClr val="dk1"/>
                </a:solidFill>
                <a:latin typeface="Arial"/>
                <a:ea typeface="Arial"/>
                <a:cs typeface="Arial"/>
                <a:sym typeface="Arial"/>
              </a:rPr>
              <a:t>My.scouting.org account and click on “MENU” at the top of the page on the left</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Scroll down then click on </a:t>
            </a:r>
            <a:r>
              <a:rPr lang="en-US" sz="1600" dirty="0">
                <a:solidFill>
                  <a:schemeClr val="dk1"/>
                </a:solidFill>
              </a:rPr>
              <a:t>the </a:t>
            </a:r>
            <a:r>
              <a:rPr lang="en-US" sz="1600" b="0" i="0" u="none" strike="noStrike" cap="none" dirty="0">
                <a:solidFill>
                  <a:schemeClr val="dk1"/>
                </a:solidFill>
                <a:latin typeface="Arial"/>
                <a:ea typeface="Arial"/>
                <a:cs typeface="Arial"/>
                <a:sym typeface="Arial"/>
              </a:rPr>
              <a:t>unit and select “YPT Reports”</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Select “EXPORT to PDF or CSV” then click on “CONFIRM”</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The exported roster will show up as a link </a:t>
            </a:r>
            <a:r>
              <a:rPr lang="en-US" sz="1600" dirty="0">
                <a:solidFill>
                  <a:schemeClr val="dk1"/>
                </a:solidFill>
              </a:rPr>
              <a:t>to download</a:t>
            </a:r>
            <a:r>
              <a:rPr lang="en-US" sz="1600" b="0" i="0" u="none" strike="noStrike" cap="none" dirty="0">
                <a:solidFill>
                  <a:schemeClr val="dk1"/>
                </a:solidFill>
                <a:latin typeface="Arial"/>
                <a:ea typeface="Arial"/>
                <a:cs typeface="Arial"/>
                <a:sym typeface="Arial"/>
              </a:rPr>
              <a:t> or will open in a new window</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Save the file</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Review for any adults with YPT expiring before </a:t>
            </a:r>
            <a:r>
              <a:rPr lang="en-US" sz="1600" b="1" i="0" u="none" strike="noStrike" cap="none" dirty="0">
                <a:solidFill>
                  <a:schemeClr val="dk1"/>
                </a:solidFill>
              </a:rPr>
              <a:t>March 1 </a:t>
            </a:r>
            <a:r>
              <a:rPr lang="en-US" sz="1600" i="0" u="none" strike="noStrike" cap="none" dirty="0">
                <a:solidFill>
                  <a:schemeClr val="dk1"/>
                </a:solidFill>
              </a:rPr>
              <a:t>an</a:t>
            </a:r>
            <a:r>
              <a:rPr lang="en-US" sz="1600" b="0" i="0" u="none" strike="noStrike" cap="none" dirty="0">
                <a:solidFill>
                  <a:schemeClr val="dk1"/>
                </a:solidFill>
                <a:latin typeface="Arial"/>
                <a:ea typeface="Arial"/>
                <a:cs typeface="Arial"/>
                <a:sym typeface="Arial"/>
              </a:rPr>
              <a:t>d contact them to retake YPT before submitting your final recharter paperwork</a:t>
            </a:r>
          </a:p>
          <a:p>
            <a:pPr marL="457200" marR="0" lvl="0" indent="-330200" algn="l" rtl="0">
              <a:lnSpc>
                <a:spcPct val="100000"/>
              </a:lnSpc>
              <a:spcBef>
                <a:spcPts val="0"/>
              </a:spcBef>
              <a:spcAft>
                <a:spcPts val="0"/>
              </a:spcAft>
              <a:buClr>
                <a:schemeClr val="dk1"/>
              </a:buClr>
              <a:buSzPts val="1600"/>
              <a:buFont typeface="Arial"/>
              <a:buAutoNum type="arabicPeriod"/>
            </a:pPr>
            <a:endParaRPr lang="en-US" sz="1600" dirty="0">
              <a:solidFill>
                <a:schemeClr val="dk1"/>
              </a:solidFill>
            </a:endParaRPr>
          </a:p>
          <a:p>
            <a:pPr marL="127000" marR="0" lvl="0" algn="l" rtl="0">
              <a:lnSpc>
                <a:spcPct val="100000"/>
              </a:lnSpc>
              <a:spcBef>
                <a:spcPts val="0"/>
              </a:spcBef>
              <a:spcAft>
                <a:spcPts val="0"/>
              </a:spcAft>
              <a:buClr>
                <a:schemeClr val="dk1"/>
              </a:buClr>
              <a:buSzPts val="1600"/>
            </a:pPr>
            <a:r>
              <a:rPr lang="en-US" sz="1800" b="1" i="1" u="none" strike="noStrike" cap="none" dirty="0">
                <a:solidFill>
                  <a:srgbClr val="C00000"/>
                </a:solidFill>
                <a:latin typeface="Arial"/>
                <a:ea typeface="Arial"/>
                <a:cs typeface="Arial"/>
                <a:sym typeface="Arial"/>
              </a:rPr>
              <a:t>All Rechartering Adults Must have a YPT Renewal Date LATER than </a:t>
            </a:r>
            <a:r>
              <a:rPr lang="en-US" sz="1800" b="1" i="1" dirty="0">
                <a:solidFill>
                  <a:srgbClr val="C00000"/>
                </a:solidFill>
              </a:rPr>
              <a:t>03/31/2023</a:t>
            </a:r>
            <a:r>
              <a:rPr lang="en-US" sz="1800" b="1" i="1" u="none" strike="noStrike" cap="none" dirty="0">
                <a:solidFill>
                  <a:srgbClr val="C00000"/>
                </a:solidFill>
                <a:latin typeface="Arial"/>
                <a:ea typeface="Arial"/>
                <a:cs typeface="Arial"/>
                <a:sym typeface="Arial"/>
              </a:rPr>
              <a:t> to proceed</a:t>
            </a:r>
            <a:endParaRPr sz="1800" b="1" i="1" u="none" strike="noStrike" cap="none" dirty="0">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933"/>
              <a:buFont typeface="Arial"/>
              <a:buNone/>
            </a:pPr>
            <a:fld id="{00000000-1234-1234-1234-123412341234}" type="slidenum">
              <a:rPr lang="en-US"/>
              <a:t>9</a:t>
            </a:fld>
            <a:endParaRPr/>
          </a:p>
        </p:txBody>
      </p:sp>
      <p:sp>
        <p:nvSpPr>
          <p:cNvPr id="170" name="Google Shape;170;p4"/>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AB-506 and Charter Org Reps</a:t>
            </a:r>
            <a:endParaRPr sz="2400" b="1" i="0" u="none" strike="noStrike" cap="none" dirty="0">
              <a:solidFill>
                <a:srgbClr val="FFFFFF"/>
              </a:solidFill>
              <a:latin typeface="Arial"/>
              <a:ea typeface="Arial"/>
              <a:cs typeface="Arial"/>
              <a:sym typeface="Arial"/>
            </a:endParaRPr>
          </a:p>
        </p:txBody>
      </p:sp>
      <p:sp>
        <p:nvSpPr>
          <p:cNvPr id="171" name="Google Shape;171;p4"/>
          <p:cNvSpPr txBox="1"/>
          <p:nvPr/>
        </p:nvSpPr>
        <p:spPr>
          <a:xfrm>
            <a:off x="200030" y="1099437"/>
            <a:ext cx="8043913" cy="5570715"/>
          </a:xfrm>
          <a:prstGeom prst="rect">
            <a:avLst/>
          </a:prstGeom>
          <a:noFill/>
          <a:ln>
            <a:noFill/>
          </a:ln>
        </p:spPr>
        <p:txBody>
          <a:bodyPr spcFirstLastPara="1" wrap="square" lIns="91425" tIns="45700" rIns="91425" bIns="45700" anchor="t" anchorCtr="0">
            <a:spAutoFit/>
          </a:bodyPr>
          <a:lstStyle/>
          <a:p>
            <a:pPr algn="l" rtl="0" fontAlgn="base"/>
            <a:r>
              <a:rPr lang="en-US" sz="2000" b="0" i="1" u="none" strike="noStrike" dirty="0">
                <a:solidFill>
                  <a:srgbClr val="C00000"/>
                </a:solidFill>
                <a:effectLst/>
                <a:latin typeface="Helvetica" pitchFamily="2" charset="0"/>
              </a:rPr>
              <a:t>A Charter Organization Representative </a:t>
            </a:r>
            <a:r>
              <a:rPr lang="en-US" sz="2000" b="1" i="1" u="sng" dirty="0">
                <a:solidFill>
                  <a:srgbClr val="C00000"/>
                </a:solidFill>
                <a:effectLst/>
                <a:latin typeface="Helvetica" pitchFamily="2" charset="0"/>
              </a:rPr>
              <a:t>would</a:t>
            </a:r>
            <a:r>
              <a:rPr lang="en-US" sz="2000" b="0" i="1" u="none" strike="noStrike" dirty="0">
                <a:solidFill>
                  <a:srgbClr val="C00000"/>
                </a:solidFill>
                <a:effectLst/>
                <a:latin typeface="Helvetica" pitchFamily="2" charset="0"/>
              </a:rPr>
              <a:t> need to do fingerprinting and training for AB506 if :</a:t>
            </a:r>
            <a:r>
              <a:rPr lang="en-US" sz="2000" b="0" i="1" dirty="0">
                <a:solidFill>
                  <a:srgbClr val="C00000"/>
                </a:solidFill>
                <a:effectLst/>
                <a:latin typeface="Helvetica" pitchFamily="2" charset="0"/>
              </a:rPr>
              <a:t>​</a:t>
            </a:r>
            <a:endParaRPr lang="en-US" sz="2000" b="0" i="1" dirty="0">
              <a:solidFill>
                <a:srgbClr val="C00000"/>
              </a:solidFill>
              <a:effectLst/>
              <a:latin typeface="Arial" panose="020B0604020202020204" pitchFamily="34" charset="0"/>
            </a:endParaRPr>
          </a:p>
          <a:p>
            <a:pPr marL="457200" lvl="2" indent="-457200" fontAlgn="base">
              <a:buFont typeface="+mj-lt"/>
              <a:buAutoNum type="arabicPeriod"/>
            </a:pPr>
            <a:r>
              <a:rPr lang="en-US" sz="2000" b="0" i="0" u="none" strike="noStrike" dirty="0">
                <a:solidFill>
                  <a:schemeClr val="tx1"/>
                </a:solidFill>
                <a:effectLst/>
                <a:latin typeface="Helvetica" pitchFamily="2" charset="0"/>
              </a:rPr>
              <a:t>They are a regular volunteer      </a:t>
            </a:r>
            <a:r>
              <a:rPr lang="en-US" sz="2000" b="0" i="0" dirty="0">
                <a:solidFill>
                  <a:schemeClr val="tx1"/>
                </a:solidFill>
                <a:effectLst/>
                <a:latin typeface="Helvetica" pitchFamily="2" charset="0"/>
              </a:rPr>
              <a:t>​</a:t>
            </a:r>
            <a:endParaRPr lang="en-US" sz="2000" b="0" i="0" dirty="0">
              <a:solidFill>
                <a:schemeClr val="tx1"/>
              </a:solidFill>
              <a:effectLst/>
              <a:latin typeface="Arial" panose="020B0604020202020204" pitchFamily="34" charset="0"/>
            </a:endParaRPr>
          </a:p>
          <a:p>
            <a:pPr marL="457200" lvl="2" indent="-457200" fontAlgn="base">
              <a:buFont typeface="+mj-lt"/>
              <a:buAutoNum type="arabicPeriod"/>
            </a:pPr>
            <a:r>
              <a:rPr lang="en-US" sz="2000" b="0" i="0" u="none" strike="noStrike" dirty="0">
                <a:solidFill>
                  <a:schemeClr val="tx1"/>
                </a:solidFill>
                <a:effectLst/>
                <a:latin typeface="Helvetica" pitchFamily="2" charset="0"/>
              </a:rPr>
              <a:t>“Regular Volunteer” is any individual 18 years of age or older who volunteers his or her time and has direct contact with, or supervision of, minors for more than 16 hours per month or 32 hours per year.</a:t>
            </a:r>
            <a:r>
              <a:rPr lang="en-US" sz="2000" b="0" i="0" dirty="0">
                <a:solidFill>
                  <a:schemeClr val="tx1"/>
                </a:solidFill>
                <a:effectLst/>
                <a:latin typeface="Helvetica" pitchFamily="2" charset="0"/>
              </a:rPr>
              <a:t>​</a:t>
            </a:r>
            <a:endParaRPr lang="en-US" sz="2000" b="0" i="0" dirty="0">
              <a:solidFill>
                <a:schemeClr val="tx1"/>
              </a:solidFill>
              <a:effectLst/>
              <a:latin typeface="Arial" panose="020B0604020202020204" pitchFamily="34" charset="0"/>
            </a:endParaRPr>
          </a:p>
          <a:p>
            <a:pPr marL="457200" lvl="2" indent="-457200" fontAlgn="base">
              <a:buFont typeface="+mj-lt"/>
              <a:buAutoNum type="arabicPeriod"/>
            </a:pPr>
            <a:r>
              <a:rPr lang="en-US" sz="2000" b="0" i="0" u="none" strike="noStrike" dirty="0">
                <a:solidFill>
                  <a:schemeClr val="tx1"/>
                </a:solidFill>
                <a:effectLst/>
                <a:latin typeface="Helvetica" pitchFamily="2" charset="0"/>
              </a:rPr>
              <a:t>They are a registered adult volunteer in another capacity, including volunteers for Cub Scouts, Scouts BSA, Sea Scouts, Venturing, Exploring, Order of the Arrow, Merit Badge Counselors, Council Board Members, and District Members.</a:t>
            </a:r>
            <a:r>
              <a:rPr lang="en-US" sz="2000" b="0" i="0" dirty="0">
                <a:solidFill>
                  <a:schemeClr val="tx1"/>
                </a:solidFill>
                <a:effectLst/>
                <a:latin typeface="Helvetica" pitchFamily="2" charset="0"/>
              </a:rPr>
              <a:t>​</a:t>
            </a:r>
            <a:endParaRPr lang="en-US" sz="2000" dirty="0">
              <a:solidFill>
                <a:schemeClr val="tx1"/>
              </a:solidFill>
              <a:latin typeface="Arial" panose="020B0604020202020204" pitchFamily="34" charset="0"/>
            </a:endParaRPr>
          </a:p>
          <a:p>
            <a:pPr lvl="2" fontAlgn="base"/>
            <a:r>
              <a:rPr lang="en-US" sz="2000" b="0" i="1" u="none" strike="noStrike" dirty="0">
                <a:solidFill>
                  <a:srgbClr val="C00000"/>
                </a:solidFill>
                <a:effectLst/>
                <a:latin typeface="Helvetica" pitchFamily="2" charset="0"/>
              </a:rPr>
              <a:t>A Charter Organization Representative </a:t>
            </a:r>
            <a:r>
              <a:rPr lang="en-US" sz="2000" b="1" i="1" u="sng" dirty="0">
                <a:solidFill>
                  <a:srgbClr val="C00000"/>
                </a:solidFill>
                <a:effectLst/>
                <a:latin typeface="Helvetica" pitchFamily="2" charset="0"/>
              </a:rPr>
              <a:t>would not</a:t>
            </a:r>
            <a:r>
              <a:rPr lang="en-US" sz="2000" b="0" i="1" u="none" strike="noStrike" dirty="0">
                <a:solidFill>
                  <a:srgbClr val="C00000"/>
                </a:solidFill>
                <a:effectLst/>
                <a:latin typeface="Helvetica" pitchFamily="2" charset="0"/>
              </a:rPr>
              <a:t> need to do fingerprinting and training for AB506 if :</a:t>
            </a:r>
          </a:p>
          <a:p>
            <a:pPr marL="342900" lvl="8" indent="-342900" fontAlgn="base">
              <a:buFont typeface="Arial" panose="020B0604020202020204" pitchFamily="34" charset="0"/>
              <a:buChar char="•"/>
            </a:pPr>
            <a:r>
              <a:rPr lang="en-US" sz="2000" b="0" i="0" u="none" strike="noStrike" dirty="0">
                <a:solidFill>
                  <a:schemeClr val="tx1"/>
                </a:solidFill>
                <a:effectLst/>
                <a:latin typeface="Helvetica" pitchFamily="2" charset="0"/>
              </a:rPr>
              <a:t>They are a volunteer providing administrative support and if he or she </a:t>
            </a:r>
            <a:r>
              <a:rPr lang="en-US" sz="2000" b="1" i="1" u="sng" dirty="0">
                <a:solidFill>
                  <a:schemeClr val="tx1"/>
                </a:solidFill>
                <a:effectLst/>
                <a:latin typeface="Helvetica" pitchFamily="2" charset="0"/>
              </a:rPr>
              <a:t>does not</a:t>
            </a:r>
            <a:r>
              <a:rPr lang="en-US" sz="2000" b="0" i="0" u="none" strike="noStrike" dirty="0">
                <a:solidFill>
                  <a:schemeClr val="tx1"/>
                </a:solidFill>
                <a:effectLst/>
                <a:latin typeface="Helvetica" pitchFamily="2" charset="0"/>
              </a:rPr>
              <a:t> have direct contact with, or supervision of, minors for more than 16 hours per month or 32 hours per year.</a:t>
            </a:r>
            <a:r>
              <a:rPr lang="en-US" sz="2000" b="0" i="0" dirty="0">
                <a:solidFill>
                  <a:schemeClr val="tx1"/>
                </a:solidFill>
                <a:effectLst/>
                <a:latin typeface="Helvetica" pitchFamily="2" charset="0"/>
              </a:rPr>
              <a:t>​</a:t>
            </a:r>
            <a:endParaRPr lang="en-US" sz="2000" b="0" i="0" dirty="0">
              <a:solidFill>
                <a:schemeClr val="tx1"/>
              </a:solidFill>
              <a:effectLst/>
              <a:latin typeface="Arial" panose="020B0604020202020204" pitchFamily="34" charset="0"/>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tx1"/>
              </a:solidFill>
              <a:latin typeface="Arial"/>
              <a:ea typeface="Arial"/>
              <a:cs typeface="Arial"/>
              <a:sym typeface="Arial"/>
            </a:endParaRPr>
          </a:p>
        </p:txBody>
      </p:sp>
      <p:pic>
        <p:nvPicPr>
          <p:cNvPr id="1026" name="Picture 2">
            <a:extLst>
              <a:ext uri="{FF2B5EF4-FFF2-40B4-BE49-F238E27FC236}">
                <a16:creationId xmlns:a16="http://schemas.microsoft.com/office/drawing/2014/main" id="{378A54E6-9126-FBB7-7545-CFF6F3EA0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687" y="621156"/>
            <a:ext cx="3749675" cy="31433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1B8AC61-7F7D-5789-CC62-50A12E54DD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238" y="3964044"/>
            <a:ext cx="1871662" cy="187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407020"/>
      </p:ext>
    </p:extLst>
  </p:cSld>
  <p:clrMapOvr>
    <a:masterClrMapping/>
  </p:clrMapOvr>
</p:sld>
</file>

<file path=ppt/theme/theme1.xml><?xml version="1.0" encoding="utf-8"?>
<a:theme xmlns:a="http://schemas.openxmlformats.org/drawingml/2006/main" name="Technic">
  <a:themeElements>
    <a:clrScheme name="Technic">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1D36ADA005B14698C140C9B08DDDCA" ma:contentTypeVersion="16" ma:contentTypeDescription="Create a new document." ma:contentTypeScope="" ma:versionID="c3d3b7df23f9f8fc4d2617c5ef394d29">
  <xsd:schema xmlns:xsd="http://www.w3.org/2001/XMLSchema" xmlns:xs="http://www.w3.org/2001/XMLSchema" xmlns:p="http://schemas.microsoft.com/office/2006/metadata/properties" xmlns:ns2="29a5229d-3ead-49f8-940f-375522c0cbb3" xmlns:ns3="43c34bd9-5986-4dc1-9abf-7fe4c3389998" targetNamespace="http://schemas.microsoft.com/office/2006/metadata/properties" ma:root="true" ma:fieldsID="f15f477d96f794541de0c35bdd403246" ns2:_="" ns3:_="">
    <xsd:import namespace="29a5229d-3ead-49f8-940f-375522c0cbb3"/>
    <xsd:import namespace="43c34bd9-5986-4dc1-9abf-7fe4c33899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a5229d-3ead-49f8-940f-375522c0cb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c34bd9-5986-4dc1-9abf-7fe4c338999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4fd7064-0eb5-4bc8-9a2e-81c246ebc856}" ma:internalName="TaxCatchAll" ma:showField="CatchAllData" ma:web="43c34bd9-5986-4dc1-9abf-7fe4c33899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D32F8A-5313-403C-AA2F-6DE65F26A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a5229d-3ead-49f8-940f-375522c0cbb3"/>
    <ds:schemaRef ds:uri="43c34bd9-5986-4dc1-9abf-7fe4c33899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0CCB34-AAB7-4EDE-914B-683C14E623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330</TotalTime>
  <Words>2264</Words>
  <Application>Microsoft Office PowerPoint</Application>
  <PresentationFormat>Widescreen</PresentationFormat>
  <Paragraphs>277</Paragraphs>
  <Slides>16</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Libre Franklin</vt:lpstr>
      <vt:lpstr>Times</vt:lpstr>
      <vt:lpstr>Calibri</vt:lpstr>
      <vt:lpstr>Trebuchet MS</vt:lpstr>
      <vt:lpstr>Noto Sans Symbols</vt:lpstr>
      <vt:lpstr>Roboto</vt:lpstr>
      <vt:lpstr>Helvetica</vt:lpstr>
      <vt:lpstr>Arial</vt:lpstr>
      <vt:lpstr>Wingdings</vt:lpstr>
      <vt:lpstr>Technic</vt:lpstr>
      <vt:lpstr>2022  Internet Recharter Guide and Timeline</vt:lpstr>
      <vt:lpstr>2022 Internet Recharter Guide and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Situations</vt:lpstr>
      <vt:lpstr>PowerPoint Presentation</vt:lpstr>
      <vt:lpstr>SVMBC Forms and Resources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Internet Recharter Guide and Timeline</dc:title>
  <dc:creator/>
  <cp:lastModifiedBy>Michael Wilson</cp:lastModifiedBy>
  <cp:revision>14</cp:revision>
  <dcterms:created xsi:type="dcterms:W3CDTF">2022-04-09T05:17:19Z</dcterms:created>
  <dcterms:modified xsi:type="dcterms:W3CDTF">2022-11-08T03:48:09Z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