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490" r:id="rId5"/>
    <p:sldId id="258" r:id="rId6"/>
    <p:sldId id="512" r:id="rId7"/>
    <p:sldId id="259" r:id="rId8"/>
    <p:sldId id="545" r:id="rId9"/>
    <p:sldId id="570" r:id="rId10"/>
    <p:sldId id="548" r:id="rId11"/>
    <p:sldId id="556" r:id="rId12"/>
    <p:sldId id="555" r:id="rId13"/>
    <p:sldId id="554" r:id="rId14"/>
    <p:sldId id="571" r:id="rId15"/>
    <p:sldId id="557" r:id="rId16"/>
    <p:sldId id="561" r:id="rId17"/>
    <p:sldId id="562" r:id="rId18"/>
    <p:sldId id="558" r:id="rId19"/>
    <p:sldId id="564" r:id="rId20"/>
    <p:sldId id="565" r:id="rId21"/>
    <p:sldId id="566" r:id="rId22"/>
    <p:sldId id="567" r:id="rId23"/>
    <p:sldId id="568" r:id="rId24"/>
    <p:sldId id="260" r:id="rId25"/>
    <p:sldId id="569" r:id="rId26"/>
  </p:sldIdLst>
  <p:sldSz cx="12192000" cy="6858000"/>
  <p:notesSz cx="6858000" cy="26955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CE1123"/>
    <a:srgbClr val="232528"/>
    <a:srgbClr val="E9E9E1"/>
    <a:srgbClr val="003F87"/>
    <a:srgbClr val="003F69"/>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045179-D5EE-D437-CB68-0C57A6C21C1D}" v="9" dt="2020-08-28T22:02:12.514"/>
    <p1510:client id="{C301E9CB-9A67-4664-A6E0-FCF3404E058E}" v="1" dt="2020-08-28T21:46:32.4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126" y="4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027D37-D088-4034-896C-8F3163943E7F}" type="datetimeFigureOut">
              <a:rPr lang="en-US" smtClean="0"/>
              <a:t>8/10/2021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1F08D-DEDE-4A6A-A520-A149B09C0E48}" type="slidenum">
              <a:rPr lang="en-US" smtClean="0"/>
              <a:t>‹#›</a:t>
            </a:fld>
            <a:endParaRPr lang="en-US"/>
          </a:p>
        </p:txBody>
      </p:sp>
    </p:spTree>
    <p:extLst>
      <p:ext uri="{BB962C8B-B14F-4D97-AF65-F5344CB8AC3E}">
        <p14:creationId xmlns:p14="http://schemas.microsoft.com/office/powerpoint/2010/main" val="4243509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couting.org/programs/scouts-bsa/resources/scouts-bsa-marketing-tool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scouting.webdamdb.com/bp/#/folder/4877804/"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Introduction – William Albrecht</a:t>
            </a:r>
          </a:p>
          <a:p>
            <a:endParaRPr lang="en-US">
              <a:cs typeface="Calibri"/>
            </a:endParaRPr>
          </a:p>
          <a:p>
            <a:r>
              <a:rPr lang="en-US">
                <a:cs typeface="Calibri"/>
              </a:rPr>
              <a:t>- Have people introduce themselves</a:t>
            </a:r>
          </a:p>
          <a:p>
            <a:r>
              <a:rPr lang="en-US">
                <a:cs typeface="Calibri"/>
              </a:rPr>
              <a:t>- Is there anything specific you would like us to cover today?</a:t>
            </a:r>
          </a:p>
          <a:p>
            <a:r>
              <a:rPr lang="en-US">
                <a:cs typeface="Calibri"/>
              </a:rPr>
              <a:t>- Quick overview that it will be a 3 step process.</a:t>
            </a:r>
          </a:p>
        </p:txBody>
      </p:sp>
      <p:sp>
        <p:nvSpPr>
          <p:cNvPr id="4" name="Slide Number Placeholder 3"/>
          <p:cNvSpPr>
            <a:spLocks noGrp="1"/>
          </p:cNvSpPr>
          <p:nvPr>
            <p:ph type="sldNum" sz="quarter" idx="5"/>
          </p:nvPr>
        </p:nvSpPr>
        <p:spPr/>
        <p:txBody>
          <a:bodyPr/>
          <a:lstStyle/>
          <a:p>
            <a:fld id="{E381F08D-DEDE-4A6A-A520-A149B09C0E48}" type="slidenum">
              <a:rPr lang="en-US" smtClean="0"/>
              <a:t>2</a:t>
            </a:fld>
            <a:endParaRPr lang="en-US"/>
          </a:p>
        </p:txBody>
      </p:sp>
    </p:spTree>
    <p:extLst>
      <p:ext uri="{BB962C8B-B14F-4D97-AF65-F5344CB8AC3E}">
        <p14:creationId xmlns:p14="http://schemas.microsoft.com/office/powerpoint/2010/main" val="3297069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Recruitment Agenda – Jose</a:t>
            </a:r>
          </a:p>
          <a:p>
            <a:endParaRPr lang="en-US">
              <a:cs typeface="Calibri"/>
            </a:endParaRPr>
          </a:p>
          <a:p>
            <a:pPr marL="171450" indent="-171450">
              <a:buFont typeface="Arial"/>
              <a:buChar char="•"/>
            </a:pPr>
            <a:r>
              <a:rPr lang="en-US">
                <a:cs typeface="Calibri"/>
              </a:rPr>
              <a:t>Let’s talk a little bit more about what you should cover during your recruitment</a:t>
            </a:r>
          </a:p>
          <a:p>
            <a:pPr marL="628650" lvl="1" indent="-171450">
              <a:buFont typeface="Arial"/>
              <a:buChar char="•"/>
            </a:pPr>
            <a:r>
              <a:rPr lang="en-US">
                <a:cs typeface="Calibri"/>
              </a:rPr>
              <a:t>List different processes.</a:t>
            </a:r>
          </a:p>
        </p:txBody>
      </p:sp>
      <p:sp>
        <p:nvSpPr>
          <p:cNvPr id="4" name="Slide Number Placeholder 3"/>
          <p:cNvSpPr>
            <a:spLocks noGrp="1"/>
          </p:cNvSpPr>
          <p:nvPr>
            <p:ph type="sldNum" sz="quarter" idx="5"/>
          </p:nvPr>
        </p:nvSpPr>
        <p:spPr/>
        <p:txBody>
          <a:bodyPr/>
          <a:lstStyle/>
          <a:p>
            <a:fld id="{E381F08D-DEDE-4A6A-A520-A149B09C0E48}" type="slidenum">
              <a:rPr lang="en-US" smtClean="0"/>
              <a:t>11</a:t>
            </a:fld>
            <a:endParaRPr lang="en-US"/>
          </a:p>
        </p:txBody>
      </p:sp>
    </p:spTree>
    <p:extLst>
      <p:ext uri="{BB962C8B-B14F-4D97-AF65-F5344CB8AC3E}">
        <p14:creationId xmlns:p14="http://schemas.microsoft.com/office/powerpoint/2010/main" val="1034761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cs typeface="Calibri"/>
              </a:rPr>
              <a:t>Structure of Recruitment - Jose</a:t>
            </a:r>
            <a:endParaRPr lang="en-US"/>
          </a:p>
          <a:p>
            <a:pPr>
              <a:lnSpc>
                <a:spcPct val="90000"/>
              </a:lnSpc>
              <a:spcBef>
                <a:spcPts val="1000"/>
              </a:spcBef>
            </a:pPr>
            <a:endParaRPr lang="en-US"/>
          </a:p>
          <a:p>
            <a:pPr>
              <a:lnSpc>
                <a:spcPct val="90000"/>
              </a:lnSpc>
              <a:spcBef>
                <a:spcPts val="1000"/>
              </a:spcBef>
            </a:pPr>
            <a:r>
              <a:rPr lang="en-US"/>
              <a:t>Overview - Jose</a:t>
            </a:r>
            <a:endParaRPr lang="en-US">
              <a:cs typeface="Calibri"/>
            </a:endParaRPr>
          </a:p>
          <a:p>
            <a:pPr marL="285750" indent="-285750">
              <a:lnSpc>
                <a:spcPct val="90000"/>
              </a:lnSpc>
              <a:spcBef>
                <a:spcPts val="1000"/>
              </a:spcBef>
              <a:buFont typeface="Arial"/>
              <a:buChar char="•"/>
            </a:pPr>
            <a:r>
              <a:rPr lang="en-US"/>
              <a:t>Welcome to Pack/Troop 123</a:t>
            </a:r>
          </a:p>
          <a:p>
            <a:pPr marL="285750" indent="-285750">
              <a:lnSpc>
                <a:spcPct val="90000"/>
              </a:lnSpc>
              <a:spcBef>
                <a:spcPts val="1000"/>
              </a:spcBef>
              <a:buFont typeface="Arial"/>
              <a:buChar char="•"/>
            </a:pPr>
            <a:r>
              <a:rPr lang="en-US"/>
              <a:t>Refer </a:t>
            </a:r>
            <a:r>
              <a:rPr lang="en-US" err="1"/>
              <a:t>parens</a:t>
            </a:r>
            <a:r>
              <a:rPr lang="en-US"/>
              <a:t> to the join link in the invitation and add the “join” link to the ‘chat’ and QR code to the slide. </a:t>
            </a:r>
          </a:p>
          <a:p>
            <a:pPr marL="285750" indent="-285750">
              <a:lnSpc>
                <a:spcPct val="90000"/>
              </a:lnSpc>
              <a:spcBef>
                <a:spcPts val="1000"/>
              </a:spcBef>
              <a:buFont typeface="Arial"/>
              <a:buChar char="•"/>
            </a:pPr>
            <a:endParaRPr lang="en-US"/>
          </a:p>
          <a:p>
            <a:pPr>
              <a:lnSpc>
                <a:spcPct val="90000"/>
              </a:lnSpc>
              <a:spcBef>
                <a:spcPts val="1000"/>
              </a:spcBef>
            </a:pPr>
            <a:r>
              <a:rPr lang="en-US"/>
              <a:t>Talk about who you are:</a:t>
            </a:r>
          </a:p>
          <a:p>
            <a:pPr marL="285750" indent="-285750">
              <a:lnSpc>
                <a:spcPct val="90000"/>
              </a:lnSpc>
              <a:spcBef>
                <a:spcPts val="1000"/>
              </a:spcBef>
              <a:buFont typeface="Arial"/>
              <a:buChar char="•"/>
            </a:pPr>
            <a:r>
              <a:rPr lang="en-US"/>
              <a:t>Most of our children go to ________ (church, school)</a:t>
            </a:r>
          </a:p>
          <a:p>
            <a:pPr marL="285750" indent="-285750">
              <a:lnSpc>
                <a:spcPct val="90000"/>
              </a:lnSpc>
              <a:spcBef>
                <a:spcPts val="1000"/>
              </a:spcBef>
              <a:buFont typeface="Arial"/>
              <a:buChar char="•"/>
            </a:pPr>
            <a:r>
              <a:rPr lang="en-US"/>
              <a:t>We are parents/volunteers</a:t>
            </a:r>
          </a:p>
          <a:p>
            <a:pPr marL="285750" indent="-285750">
              <a:lnSpc>
                <a:spcPct val="90000"/>
              </a:lnSpc>
              <a:spcBef>
                <a:spcPts val="1000"/>
              </a:spcBef>
              <a:buFont typeface="Arial"/>
              <a:buChar char="•"/>
            </a:pPr>
            <a:r>
              <a:rPr lang="en-US"/>
              <a:t>Some of us have been with this pack for years, some of us are brand new</a:t>
            </a:r>
            <a:endParaRPr lang="en-US">
              <a:cs typeface="Calibri"/>
            </a:endParaRPr>
          </a:p>
        </p:txBody>
      </p:sp>
      <p:sp>
        <p:nvSpPr>
          <p:cNvPr id="4" name="Slide Number Placeholder 3"/>
          <p:cNvSpPr>
            <a:spLocks noGrp="1"/>
          </p:cNvSpPr>
          <p:nvPr>
            <p:ph type="sldNum" sz="quarter" idx="5"/>
          </p:nvPr>
        </p:nvSpPr>
        <p:spPr/>
        <p:txBody>
          <a:bodyPr/>
          <a:lstStyle/>
          <a:p>
            <a:fld id="{E381F08D-DEDE-4A6A-A520-A149B09C0E48}" type="slidenum">
              <a:rPr lang="en-US" smtClean="0"/>
              <a:t>12</a:t>
            </a:fld>
            <a:endParaRPr lang="en-US"/>
          </a:p>
        </p:txBody>
      </p:sp>
    </p:spTree>
    <p:extLst>
      <p:ext uri="{BB962C8B-B14F-4D97-AF65-F5344CB8AC3E}">
        <p14:creationId xmlns:p14="http://schemas.microsoft.com/office/powerpoint/2010/main" val="746597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cs typeface="Calibri" panose="020F0502020204030204"/>
              </a:rPr>
              <a:t>Some of the things we do – Jose</a:t>
            </a:r>
          </a:p>
          <a:p>
            <a:pPr>
              <a:lnSpc>
                <a:spcPct val="90000"/>
              </a:lnSpc>
              <a:spcBef>
                <a:spcPts val="1000"/>
              </a:spcBef>
            </a:pPr>
            <a:endParaRPr lang="en-US">
              <a:cs typeface="Calibri" panose="020F0502020204030204"/>
            </a:endParaRPr>
          </a:p>
          <a:p>
            <a:pPr marL="285750" indent="-285750">
              <a:lnSpc>
                <a:spcPct val="90000"/>
              </a:lnSpc>
              <a:spcBef>
                <a:spcPts val="1000"/>
              </a:spcBef>
              <a:buFont typeface="Arial"/>
              <a:buChar char="•"/>
            </a:pPr>
            <a:r>
              <a:rPr lang="en-US"/>
              <a:t>Our dens/patrols meet (weekly, every other week, etc.)</a:t>
            </a:r>
          </a:p>
          <a:p>
            <a:pPr marL="285750" indent="-285750">
              <a:lnSpc>
                <a:spcPct val="90000"/>
              </a:lnSpc>
              <a:spcBef>
                <a:spcPts val="1000"/>
              </a:spcBef>
              <a:buFont typeface="Arial"/>
              <a:buChar char="•"/>
            </a:pPr>
            <a:r>
              <a:rPr lang="en-US"/>
              <a:t>Visited the fire station, went to the zoo, etc. (Cub Scouts)</a:t>
            </a:r>
          </a:p>
          <a:p>
            <a:pPr marL="285750" indent="-285750">
              <a:lnSpc>
                <a:spcPct val="90000"/>
              </a:lnSpc>
              <a:spcBef>
                <a:spcPts val="1000"/>
              </a:spcBef>
              <a:buFont typeface="Arial"/>
              <a:buChar char="•"/>
            </a:pPr>
            <a:r>
              <a:rPr lang="en-US"/>
              <a:t>Eagle projects, volunteer/service work (Scouts BSA)</a:t>
            </a:r>
          </a:p>
          <a:p>
            <a:pPr marL="285750" indent="-285750">
              <a:lnSpc>
                <a:spcPct val="90000"/>
              </a:lnSpc>
              <a:spcBef>
                <a:spcPts val="1000"/>
              </a:spcBef>
              <a:buFont typeface="Arial"/>
              <a:buChar char="•"/>
            </a:pPr>
            <a:r>
              <a:rPr lang="en-US"/>
              <a:t>Fall family camp out</a:t>
            </a:r>
          </a:p>
          <a:p>
            <a:pPr marL="285750" indent="-285750">
              <a:lnSpc>
                <a:spcPct val="90000"/>
              </a:lnSpc>
              <a:spcBef>
                <a:spcPts val="1000"/>
              </a:spcBef>
              <a:buFont typeface="Arial"/>
              <a:buChar char="•"/>
            </a:pPr>
            <a:r>
              <a:rPr lang="en-US"/>
              <a:t>During the COVID-19 pandemic</a:t>
            </a:r>
          </a:p>
          <a:p>
            <a:pPr lvl="1">
              <a:lnSpc>
                <a:spcPct val="90000"/>
              </a:lnSpc>
              <a:spcBef>
                <a:spcPts val="500"/>
              </a:spcBef>
              <a:buFont typeface="Arial"/>
              <a:buChar char="•"/>
            </a:pPr>
            <a:r>
              <a:rPr lang="en-US"/>
              <a:t>We met virtually</a:t>
            </a:r>
          </a:p>
          <a:p>
            <a:pPr lvl="1">
              <a:lnSpc>
                <a:spcPct val="90000"/>
              </a:lnSpc>
              <a:spcBef>
                <a:spcPts val="500"/>
              </a:spcBef>
              <a:buFont typeface="Arial"/>
              <a:buChar char="•"/>
            </a:pPr>
            <a:r>
              <a:rPr lang="en-US"/>
              <a:t>Made and donated facemasks, other special projects/activities, etc.</a:t>
            </a:r>
          </a:p>
          <a:p>
            <a:pPr marL="285750" indent="-285750">
              <a:lnSpc>
                <a:spcPct val="90000"/>
              </a:lnSpc>
              <a:spcBef>
                <a:spcPts val="1000"/>
              </a:spcBef>
              <a:buFont typeface="Arial"/>
              <a:buChar char="•"/>
            </a:pPr>
            <a:r>
              <a:rPr lang="en-US"/>
              <a:t>Each month we have a Pack/Troop meeting</a:t>
            </a:r>
          </a:p>
          <a:p>
            <a:pPr lvl="1">
              <a:lnSpc>
                <a:spcPct val="90000"/>
              </a:lnSpc>
              <a:spcBef>
                <a:spcPts val="500"/>
              </a:spcBef>
              <a:buFont typeface="Arial"/>
              <a:buChar char="•"/>
            </a:pPr>
            <a:r>
              <a:rPr lang="en-US"/>
              <a:t>Define what a pack/troop meeting is</a:t>
            </a:r>
            <a:endParaRPr lang="en-US">
              <a:cs typeface="Calibri"/>
            </a:endParaRPr>
          </a:p>
        </p:txBody>
      </p:sp>
      <p:sp>
        <p:nvSpPr>
          <p:cNvPr id="4" name="Slide Number Placeholder 3"/>
          <p:cNvSpPr>
            <a:spLocks noGrp="1"/>
          </p:cNvSpPr>
          <p:nvPr>
            <p:ph type="sldNum" sz="quarter" idx="5"/>
          </p:nvPr>
        </p:nvSpPr>
        <p:spPr/>
        <p:txBody>
          <a:bodyPr/>
          <a:lstStyle/>
          <a:p>
            <a:fld id="{E381F08D-DEDE-4A6A-A520-A149B09C0E48}" type="slidenum">
              <a:rPr lang="en-US" smtClean="0"/>
              <a:t>13</a:t>
            </a:fld>
            <a:endParaRPr lang="en-US"/>
          </a:p>
        </p:txBody>
      </p:sp>
    </p:spTree>
    <p:extLst>
      <p:ext uri="{BB962C8B-B14F-4D97-AF65-F5344CB8AC3E}">
        <p14:creationId xmlns:p14="http://schemas.microsoft.com/office/powerpoint/2010/main" val="349563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How Are We Organized – Jose</a:t>
            </a:r>
          </a:p>
          <a:p>
            <a:endParaRPr lang="en-US">
              <a:cs typeface="Calibri"/>
            </a:endParaRPr>
          </a:p>
          <a:p>
            <a:pPr marL="171450" indent="-171450">
              <a:buFont typeface="Arial"/>
              <a:buChar char="•"/>
            </a:pPr>
            <a:r>
              <a:rPr lang="en-US">
                <a:cs typeface="Calibri"/>
              </a:rPr>
              <a:t>Cover Volunteers Roles</a:t>
            </a:r>
          </a:p>
          <a:p>
            <a:pPr marL="171450" indent="-171450">
              <a:buFont typeface="Arial"/>
              <a:buChar char="•"/>
            </a:pPr>
            <a:r>
              <a:rPr lang="en-US">
                <a:cs typeface="Calibri"/>
              </a:rPr>
              <a:t>Highlight that it is 100% Volunteer led. </a:t>
            </a:r>
          </a:p>
          <a:p>
            <a:pPr marL="171450" indent="-171450">
              <a:buFont typeface="Arial"/>
              <a:buChar char="•"/>
            </a:pPr>
            <a:r>
              <a:rPr lang="en-US">
                <a:cs typeface="Calibri"/>
              </a:rPr>
              <a:t>Explain Youth Led Concept Scouts BSA</a:t>
            </a:r>
          </a:p>
          <a:p>
            <a:pPr marL="171450" indent="-171450">
              <a:buFont typeface="Arial"/>
              <a:buChar char="•"/>
            </a:pPr>
            <a:r>
              <a:rPr lang="en-US">
                <a:cs typeface="Calibri"/>
              </a:rPr>
              <a:t>Keep it short and explain any Scouting jargon.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381F08D-DEDE-4A6A-A520-A149B09C0E48}" type="slidenum">
              <a:rPr lang="en-US" smtClean="0"/>
              <a:t>14</a:t>
            </a:fld>
            <a:endParaRPr lang="en-US"/>
          </a:p>
        </p:txBody>
      </p:sp>
    </p:spTree>
    <p:extLst>
      <p:ext uri="{BB962C8B-B14F-4D97-AF65-F5344CB8AC3E}">
        <p14:creationId xmlns:p14="http://schemas.microsoft.com/office/powerpoint/2010/main" val="403921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Questions – Jose </a:t>
            </a:r>
          </a:p>
          <a:p>
            <a:endParaRPr lang="en-US">
              <a:cs typeface="Calibri"/>
            </a:endParaRPr>
          </a:p>
          <a:p>
            <a:r>
              <a:rPr lang="en-US">
                <a:cs typeface="Calibri"/>
              </a:rPr>
              <a:t>Answer some of the common questions for the audience</a:t>
            </a:r>
          </a:p>
          <a:p>
            <a:pPr marL="171450" indent="-171450">
              <a:buFont typeface="Arial"/>
              <a:buChar char="•"/>
            </a:pPr>
            <a:r>
              <a:rPr lang="en-US">
                <a:cs typeface="Calibri"/>
              </a:rPr>
              <a:t>Meeting Time Dates and Location</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a:t>Upcoming Activities</a:t>
            </a:r>
            <a:endParaRPr lang="en-US">
              <a:cs typeface="Calibri"/>
            </a:endParaRPr>
          </a:p>
          <a:p>
            <a:pPr marL="171450" indent="-171450">
              <a:buFont typeface="Arial"/>
              <a:buChar char="•"/>
            </a:pPr>
            <a:endParaRPr lang="en-US">
              <a:cs typeface="Calibri"/>
            </a:endParaRP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E381F08D-DEDE-4A6A-A520-A149B09C0E48}" type="slidenum">
              <a:rPr lang="en-US" smtClean="0"/>
              <a:t>15</a:t>
            </a:fld>
            <a:endParaRPr lang="en-US"/>
          </a:p>
        </p:txBody>
      </p:sp>
    </p:spTree>
    <p:extLst>
      <p:ext uri="{BB962C8B-B14F-4D97-AF65-F5344CB8AC3E}">
        <p14:creationId xmlns:p14="http://schemas.microsoft.com/office/powerpoint/2010/main" val="901349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Questions Continued – Jose </a:t>
            </a:r>
          </a:p>
          <a:p>
            <a:endParaRPr lang="en-US">
              <a:cs typeface="Calibri"/>
            </a:endParaRPr>
          </a:p>
          <a:p>
            <a:pPr marL="171450" indent="-171450">
              <a:buFont typeface="Arial,Sans-Serif"/>
              <a:buChar char="•"/>
            </a:pPr>
            <a:r>
              <a:rPr lang="en-US"/>
              <a:t>Who leads the meetings</a:t>
            </a:r>
          </a:p>
          <a:p>
            <a:pPr marL="628650" lvl="1" indent="-171450">
              <a:buFont typeface="Arial,Sans-Serif"/>
              <a:buChar char="•"/>
            </a:pPr>
            <a:r>
              <a:rPr lang="en-US"/>
              <a:t>Contact Info</a:t>
            </a:r>
            <a:endParaRPr lang="en-US">
              <a:cs typeface="Calibri"/>
            </a:endParaRPr>
          </a:p>
          <a:p>
            <a:pPr marL="171450" indent="-171450">
              <a:buFont typeface="Arial,Sans-Serif"/>
              <a:buChar char="•"/>
            </a:pPr>
            <a:endParaRPr lang="en-US"/>
          </a:p>
          <a:p>
            <a:pPr marL="171450" indent="-171450">
              <a:buFont typeface="Arial,Sans-Serif"/>
              <a:buChar char="•"/>
            </a:pPr>
            <a:r>
              <a:rPr lang="en-US"/>
              <a:t>Costs – Make sure to highlight that pack dues cannot be collected through the online applications and that they must pay at the time of registering for their BSA membership</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a:cs typeface="Calibri"/>
              </a:rPr>
              <a:t>Uniform Requirements</a:t>
            </a:r>
          </a:p>
          <a:p>
            <a:pPr marL="171450" indent="-171450">
              <a:buFont typeface="Arial,Sans-Serif"/>
              <a:buChar char="•"/>
            </a:pP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a:t>Highlighting Fundraising Activities and Earning Their Way</a:t>
            </a:r>
            <a:endParaRPr lang="en-US">
              <a:cs typeface="Calibri"/>
            </a:endParaRPr>
          </a:p>
          <a:p>
            <a:pPr marL="171450" indent="-171450">
              <a:buFont typeface="Arial,Sans-Serif"/>
              <a:buChar char="•"/>
            </a:pPr>
            <a:r>
              <a:rPr lang="en-US">
                <a:cs typeface="Calibri"/>
              </a:rPr>
              <a:t>Parent Volunteering Requirements</a:t>
            </a:r>
          </a:p>
        </p:txBody>
      </p:sp>
      <p:sp>
        <p:nvSpPr>
          <p:cNvPr id="4" name="Slide Number Placeholder 3"/>
          <p:cNvSpPr>
            <a:spLocks noGrp="1"/>
          </p:cNvSpPr>
          <p:nvPr>
            <p:ph type="sldNum" sz="quarter" idx="5"/>
          </p:nvPr>
        </p:nvSpPr>
        <p:spPr/>
        <p:txBody>
          <a:bodyPr/>
          <a:lstStyle/>
          <a:p>
            <a:fld id="{E381F08D-DEDE-4A6A-A520-A149B09C0E48}" type="slidenum">
              <a:rPr lang="en-US" smtClean="0"/>
              <a:t>16</a:t>
            </a:fld>
            <a:endParaRPr lang="en-US"/>
          </a:p>
        </p:txBody>
      </p:sp>
    </p:spTree>
    <p:extLst>
      <p:ext uri="{BB962C8B-B14F-4D97-AF65-F5344CB8AC3E}">
        <p14:creationId xmlns:p14="http://schemas.microsoft.com/office/powerpoint/2010/main" val="3757319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Making the Ask – Bill </a:t>
            </a:r>
          </a:p>
          <a:p>
            <a:endParaRPr lang="en-US">
              <a:cs typeface="Calibri"/>
            </a:endParaRPr>
          </a:p>
          <a:p>
            <a:pPr marL="171450" indent="-171450">
              <a:buFont typeface="Arial"/>
              <a:buChar char="•"/>
            </a:pPr>
            <a:r>
              <a:rPr lang="en-US">
                <a:cs typeface="Calibri"/>
              </a:rPr>
              <a:t>Make a specific ask to join. </a:t>
            </a:r>
          </a:p>
          <a:p>
            <a:pPr marL="171450" indent="-171450">
              <a:buFont typeface="Arial"/>
              <a:buChar char="•"/>
            </a:pPr>
            <a:r>
              <a:rPr lang="en-US">
                <a:cs typeface="Calibri"/>
              </a:rPr>
              <a:t>Share the link in chat or Q/R code. You can use a preregistration in zoom to collect emails and email the link to join in the invitation manager. </a:t>
            </a:r>
          </a:p>
          <a:p>
            <a:pPr marL="171450" indent="-171450">
              <a:buFont typeface="Arial"/>
              <a:buChar char="•"/>
            </a:pPr>
            <a:r>
              <a:rPr lang="en-US">
                <a:cs typeface="Calibri"/>
              </a:rPr>
              <a:t>Highlight incentive for following-up. </a:t>
            </a:r>
          </a:p>
          <a:p>
            <a:pPr marL="171450" indent="-171450">
              <a:buFont typeface="Arial"/>
              <a:buChar char="•"/>
            </a:pPr>
            <a:r>
              <a:rPr lang="en-US">
                <a:cs typeface="Calibri"/>
              </a:rPr>
              <a:t>Cover where to find QR codes in </a:t>
            </a:r>
            <a:r>
              <a:rPr lang="en-US" err="1">
                <a:cs typeface="Calibri"/>
              </a:rPr>
              <a:t>my.scouting.org</a:t>
            </a:r>
            <a:r>
              <a:rPr lang="en-US">
                <a:cs typeface="Calibri"/>
              </a:rPr>
              <a:t>. </a:t>
            </a:r>
          </a:p>
          <a:p>
            <a:pPr marL="171450" indent="-171450">
              <a:buFont typeface="Arial"/>
              <a:buChar char="•"/>
            </a:pPr>
            <a:r>
              <a:rPr lang="en-US">
                <a:cs typeface="Calibri"/>
              </a:rPr>
              <a:t>Reinforce the importance of online applications and updating Be A Scout</a:t>
            </a:r>
          </a:p>
          <a:p>
            <a:pPr marL="171450" indent="-171450">
              <a:buFont typeface="Arial"/>
              <a:buChar char="•"/>
            </a:pPr>
            <a:r>
              <a:rPr lang="en-US">
                <a:cs typeface="Calibri"/>
              </a:rPr>
              <a:t>Share google sheet for parent volunteer sign-ups. Consider requiring that fill position before application approved. </a:t>
            </a:r>
          </a:p>
        </p:txBody>
      </p:sp>
      <p:sp>
        <p:nvSpPr>
          <p:cNvPr id="4" name="Slide Number Placeholder 3"/>
          <p:cNvSpPr>
            <a:spLocks noGrp="1"/>
          </p:cNvSpPr>
          <p:nvPr>
            <p:ph type="sldNum" sz="quarter" idx="5"/>
          </p:nvPr>
        </p:nvSpPr>
        <p:spPr/>
        <p:txBody>
          <a:bodyPr/>
          <a:lstStyle/>
          <a:p>
            <a:fld id="{E381F08D-DEDE-4A6A-A520-A149B09C0E48}" type="slidenum">
              <a:rPr lang="en-US" smtClean="0"/>
              <a:t>17</a:t>
            </a:fld>
            <a:endParaRPr lang="en-US"/>
          </a:p>
        </p:txBody>
      </p:sp>
    </p:spTree>
    <p:extLst>
      <p:ext uri="{BB962C8B-B14F-4D97-AF65-F5344CB8AC3E}">
        <p14:creationId xmlns:p14="http://schemas.microsoft.com/office/powerpoint/2010/main" val="3231129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Best Practices - Jose</a:t>
            </a:r>
          </a:p>
          <a:p>
            <a:endParaRPr lang="en-US">
              <a:cs typeface="Calibri"/>
            </a:endParaRPr>
          </a:p>
          <a:p>
            <a:pPr marL="171450" indent="-171450">
              <a:lnSpc>
                <a:spcPct val="90000"/>
              </a:lnSpc>
              <a:spcBef>
                <a:spcPts val="1000"/>
              </a:spcBef>
              <a:buFont typeface="Arial"/>
              <a:buChar char="•"/>
            </a:pPr>
            <a:r>
              <a:rPr lang="en-US"/>
              <a:t>You only get one chance to make a first impression, so remember to be enthusiastic! Scouting is fun and you should convey that message</a:t>
            </a:r>
          </a:p>
          <a:p>
            <a:pPr marL="171450" indent="-171450">
              <a:lnSpc>
                <a:spcPct val="90000"/>
              </a:lnSpc>
              <a:spcBef>
                <a:spcPts val="1000"/>
              </a:spcBef>
              <a:buFont typeface="Arial"/>
              <a:buChar char="•"/>
            </a:pPr>
            <a:r>
              <a:rPr lang="en-US"/>
              <a:t>Highlight what makes your unit fun, unique, and why families should join</a:t>
            </a:r>
          </a:p>
          <a:p>
            <a:pPr marL="171450" indent="-171450">
              <a:lnSpc>
                <a:spcPct val="90000"/>
              </a:lnSpc>
              <a:spcBef>
                <a:spcPts val="1000"/>
              </a:spcBef>
              <a:buFont typeface="Arial"/>
              <a:buChar char="•"/>
            </a:pPr>
            <a:r>
              <a:rPr lang="en-US"/>
              <a:t>Keep it short and simple</a:t>
            </a:r>
          </a:p>
          <a:p>
            <a:pPr marL="171450" indent="-171450">
              <a:lnSpc>
                <a:spcPct val="90000"/>
              </a:lnSpc>
              <a:spcBef>
                <a:spcPts val="1000"/>
              </a:spcBef>
              <a:buFont typeface="Arial"/>
              <a:buChar char="•"/>
            </a:pPr>
            <a:r>
              <a:rPr lang="en-US"/>
              <a:t>Keep the scouting lingo to a minimum</a:t>
            </a:r>
          </a:p>
          <a:p>
            <a:pPr marL="628650" lvl="1" indent="-171450">
              <a:lnSpc>
                <a:spcPct val="90000"/>
              </a:lnSpc>
              <a:spcBef>
                <a:spcPts val="500"/>
              </a:spcBef>
              <a:buFont typeface="Arial"/>
              <a:buChar char="•"/>
            </a:pPr>
            <a:r>
              <a:rPr lang="en-US"/>
              <a:t>Parents will eventually learn all the lingo, but you don’t want to overwhelm them during their introduction to the program</a:t>
            </a:r>
          </a:p>
          <a:p>
            <a:pPr marL="171450" indent="-171450">
              <a:lnSpc>
                <a:spcPct val="90000"/>
              </a:lnSpc>
              <a:spcBef>
                <a:spcPts val="1000"/>
              </a:spcBef>
              <a:buFont typeface="Arial"/>
              <a:buChar char="•"/>
            </a:pPr>
            <a:r>
              <a:rPr lang="en-US"/>
              <a:t>Don’t re-invent the wheel!</a:t>
            </a:r>
          </a:p>
          <a:p>
            <a:pPr marL="628650" lvl="1" indent="-171450">
              <a:lnSpc>
                <a:spcPct val="90000"/>
              </a:lnSpc>
              <a:spcBef>
                <a:spcPts val="500"/>
              </a:spcBef>
              <a:buFont typeface="Arial"/>
              <a:buChar char="•"/>
            </a:pPr>
            <a:r>
              <a:rPr lang="en-US"/>
              <a:t>Use BSA’s Marketing Tools and Brand Center resources</a:t>
            </a:r>
          </a:p>
          <a:p>
            <a:pPr marL="171450" indent="-171450">
              <a:lnSpc>
                <a:spcPct val="90000"/>
              </a:lnSpc>
              <a:spcBef>
                <a:spcPts val="1000"/>
              </a:spcBef>
              <a:buFont typeface="Arial"/>
              <a:buChar char="•"/>
            </a:pPr>
            <a:r>
              <a:rPr lang="en-US"/>
              <a:t>Remember, most parents in attendance are there to sign up</a:t>
            </a:r>
          </a:p>
          <a:p>
            <a:pPr marL="628650" lvl="1" indent="-171450">
              <a:lnSpc>
                <a:spcPct val="90000"/>
              </a:lnSpc>
              <a:spcBef>
                <a:spcPts val="500"/>
              </a:spcBef>
              <a:buFont typeface="Arial"/>
              <a:buChar char="•"/>
            </a:pPr>
            <a:r>
              <a:rPr lang="en-US"/>
              <a:t>DON’T oversell!</a:t>
            </a:r>
          </a:p>
          <a:p>
            <a:pPr marL="171450" indent="-171450">
              <a:lnSpc>
                <a:spcPct val="90000"/>
              </a:lnSpc>
              <a:spcBef>
                <a:spcPts val="1000"/>
              </a:spcBef>
              <a:buFont typeface="Arial"/>
              <a:buChar char="•"/>
            </a:pPr>
            <a:r>
              <a:rPr lang="en-US"/>
              <a:t>Make the ask – sign up NOW!</a:t>
            </a:r>
          </a:p>
          <a:p>
            <a:pPr marL="628650" lvl="1" indent="-171450">
              <a:lnSpc>
                <a:spcPct val="90000"/>
              </a:lnSpc>
              <a:spcBef>
                <a:spcPts val="500"/>
              </a:spcBef>
              <a:buFont typeface="Arial"/>
              <a:buChar char="•"/>
            </a:pPr>
            <a:r>
              <a:rPr lang="en-US"/>
              <a:t>Provide link for parents to fill out application</a:t>
            </a:r>
          </a:p>
          <a:p>
            <a:pPr marL="628650" lvl="1" indent="-171450">
              <a:lnSpc>
                <a:spcPct val="90000"/>
              </a:lnSpc>
              <a:spcBef>
                <a:spcPts val="500"/>
              </a:spcBef>
              <a:buFont typeface="Arial"/>
              <a:buChar char="•"/>
            </a:pPr>
            <a:r>
              <a:rPr lang="en-US"/>
              <a:t>Ask parents to sign up for a position or job in the unit</a:t>
            </a:r>
          </a:p>
        </p:txBody>
      </p:sp>
      <p:sp>
        <p:nvSpPr>
          <p:cNvPr id="4" name="Slide Number Placeholder 3"/>
          <p:cNvSpPr>
            <a:spLocks noGrp="1"/>
          </p:cNvSpPr>
          <p:nvPr>
            <p:ph type="sldNum" sz="quarter" idx="5"/>
          </p:nvPr>
        </p:nvSpPr>
        <p:spPr/>
        <p:txBody>
          <a:bodyPr/>
          <a:lstStyle/>
          <a:p>
            <a:fld id="{E381F08D-DEDE-4A6A-A520-A149B09C0E48}" type="slidenum">
              <a:rPr lang="en-US" smtClean="0"/>
              <a:t>18</a:t>
            </a:fld>
            <a:endParaRPr lang="en-US"/>
          </a:p>
        </p:txBody>
      </p:sp>
    </p:spTree>
    <p:extLst>
      <p:ext uri="{BB962C8B-B14F-4D97-AF65-F5344CB8AC3E}">
        <p14:creationId xmlns:p14="http://schemas.microsoft.com/office/powerpoint/2010/main" val="1733032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Follow-up – Bill </a:t>
            </a:r>
            <a:endParaRPr lang="en-US">
              <a:cs typeface="Calibri"/>
            </a:endParaRPr>
          </a:p>
          <a:p>
            <a:endParaRPr lang="en-US" b="1">
              <a:cs typeface="Calibri"/>
            </a:endParaRPr>
          </a:p>
          <a:p>
            <a:pPr marL="171450" indent="-171450">
              <a:buFont typeface="Arial"/>
              <a:buChar char="•"/>
            </a:pPr>
            <a:r>
              <a:rPr lang="en-US">
                <a:cs typeface="Calibri"/>
              </a:rPr>
              <a:t>Can be as important as preparing. </a:t>
            </a:r>
          </a:p>
          <a:p>
            <a:pPr marL="171450" indent="-171450">
              <a:buFont typeface="Arial"/>
              <a:buChar char="•"/>
            </a:pPr>
            <a:r>
              <a:rPr lang="en-US">
                <a:cs typeface="Calibri"/>
              </a:rPr>
              <a:t>Will be key to keeping Scouts engaged and retaining more Scouts, especially during distanced participation. </a:t>
            </a:r>
          </a:p>
          <a:p>
            <a:pPr marL="171450" indent="-171450">
              <a:buFont typeface="Arial"/>
              <a:buChar char="•"/>
            </a:pPr>
            <a:r>
              <a:rPr lang="en-US">
                <a:cs typeface="Calibri"/>
              </a:rPr>
              <a:t>Will convert more families on the fence or find the right unit for those families who do not join on the night of. </a:t>
            </a:r>
          </a:p>
        </p:txBody>
      </p:sp>
      <p:sp>
        <p:nvSpPr>
          <p:cNvPr id="4" name="Slide Number Placeholder 3"/>
          <p:cNvSpPr>
            <a:spLocks noGrp="1"/>
          </p:cNvSpPr>
          <p:nvPr>
            <p:ph type="sldNum" sz="quarter" idx="5"/>
          </p:nvPr>
        </p:nvSpPr>
        <p:spPr/>
        <p:txBody>
          <a:bodyPr/>
          <a:lstStyle/>
          <a:p>
            <a:fld id="{E381F08D-DEDE-4A6A-A520-A149B09C0E48}" type="slidenum">
              <a:rPr lang="en-US" smtClean="0"/>
              <a:t>19</a:t>
            </a:fld>
            <a:endParaRPr lang="en-US"/>
          </a:p>
        </p:txBody>
      </p:sp>
    </p:spTree>
    <p:extLst>
      <p:ext uri="{BB962C8B-B14F-4D97-AF65-F5344CB8AC3E}">
        <p14:creationId xmlns:p14="http://schemas.microsoft.com/office/powerpoint/2010/main" val="2019051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cs typeface="Calibri"/>
              </a:rPr>
              <a:t>Follow-up – Bill </a:t>
            </a:r>
            <a:endParaRPr lang="en-US"/>
          </a:p>
          <a:p>
            <a:pPr>
              <a:lnSpc>
                <a:spcPct val="90000"/>
              </a:lnSpc>
              <a:spcBef>
                <a:spcPts val="1000"/>
              </a:spcBef>
            </a:pPr>
            <a:endParaRPr lang="en-US"/>
          </a:p>
          <a:p>
            <a:pPr>
              <a:lnSpc>
                <a:spcPct val="90000"/>
              </a:lnSpc>
              <a:spcBef>
                <a:spcPts val="1000"/>
              </a:spcBef>
            </a:pPr>
            <a:r>
              <a:rPr lang="en-US"/>
              <a:t>Follow up with all the new families to make sure they know:</a:t>
            </a:r>
            <a:endParaRPr lang="en-US">
              <a:cs typeface="Calibri" panose="020F0502020204030204"/>
            </a:endParaRPr>
          </a:p>
          <a:p>
            <a:pPr lvl="1">
              <a:lnSpc>
                <a:spcPct val="90000"/>
              </a:lnSpc>
              <a:spcBef>
                <a:spcPts val="500"/>
              </a:spcBef>
              <a:buChar char="•"/>
            </a:pPr>
            <a:r>
              <a:rPr lang="en-US"/>
              <a:t>Den/Patrol and Pack/Troop meeting place and time</a:t>
            </a:r>
          </a:p>
          <a:p>
            <a:pPr lvl="2">
              <a:lnSpc>
                <a:spcPct val="90000"/>
              </a:lnSpc>
              <a:spcBef>
                <a:spcPts val="500"/>
              </a:spcBef>
              <a:buChar char="•"/>
            </a:pPr>
            <a:r>
              <a:rPr lang="en-US">
                <a:cs typeface="Calibri" panose="020F0502020204030204"/>
              </a:rPr>
              <a:t>Zoom meeting link to access meetings</a:t>
            </a:r>
          </a:p>
          <a:p>
            <a:pPr lvl="1">
              <a:lnSpc>
                <a:spcPct val="90000"/>
              </a:lnSpc>
              <a:spcBef>
                <a:spcPts val="500"/>
              </a:spcBef>
              <a:buChar char="•"/>
            </a:pPr>
            <a:r>
              <a:rPr lang="en-US"/>
              <a:t>Leadership contact information</a:t>
            </a:r>
          </a:p>
          <a:p>
            <a:pPr lvl="1">
              <a:lnSpc>
                <a:spcPct val="90000"/>
              </a:lnSpc>
              <a:spcBef>
                <a:spcPts val="500"/>
              </a:spcBef>
              <a:buChar char="•"/>
            </a:pPr>
            <a:r>
              <a:rPr lang="en-US"/>
              <a:t>Answer questions – remember that they are new to the program</a:t>
            </a:r>
          </a:p>
          <a:p>
            <a:pPr lvl="1">
              <a:lnSpc>
                <a:spcPct val="90000"/>
              </a:lnSpc>
              <a:spcBef>
                <a:spcPts val="500"/>
              </a:spcBef>
              <a:buChar char="•"/>
            </a:pPr>
            <a:endParaRPr lang="en-US"/>
          </a:p>
          <a:p>
            <a:pPr>
              <a:lnSpc>
                <a:spcPct val="90000"/>
              </a:lnSpc>
              <a:spcBef>
                <a:spcPts val="1000"/>
              </a:spcBef>
            </a:pPr>
            <a:r>
              <a:rPr lang="en-US"/>
              <a:t>Follow up with families who did not sign up the night of the recruitment and provide:</a:t>
            </a:r>
          </a:p>
          <a:p>
            <a:pPr lvl="1">
              <a:lnSpc>
                <a:spcPct val="90000"/>
              </a:lnSpc>
              <a:spcBef>
                <a:spcPts val="500"/>
              </a:spcBef>
              <a:buChar char="•"/>
            </a:pPr>
            <a:r>
              <a:rPr lang="en-US"/>
              <a:t>Additional information </a:t>
            </a:r>
          </a:p>
          <a:p>
            <a:pPr lvl="1">
              <a:lnSpc>
                <a:spcPct val="90000"/>
              </a:lnSpc>
              <a:spcBef>
                <a:spcPts val="500"/>
              </a:spcBef>
              <a:buChar char="•"/>
            </a:pPr>
            <a:r>
              <a:rPr lang="en-US"/>
              <a:t>Answer any questions/concerns they still have</a:t>
            </a:r>
          </a:p>
          <a:p>
            <a:pPr lvl="1">
              <a:lnSpc>
                <a:spcPct val="90000"/>
              </a:lnSpc>
              <a:spcBef>
                <a:spcPts val="500"/>
              </a:spcBef>
              <a:buChar char="•"/>
            </a:pPr>
            <a:r>
              <a:rPr lang="en-US"/>
              <a:t>Provide link to sign up in case they change their minds</a:t>
            </a:r>
          </a:p>
          <a:p>
            <a:pPr lvl="1">
              <a:lnSpc>
                <a:spcPct val="90000"/>
              </a:lnSpc>
              <a:spcBef>
                <a:spcPts val="500"/>
              </a:spcBef>
              <a:buChar char="•"/>
            </a:pPr>
            <a:r>
              <a:rPr lang="en-US"/>
              <a:t>After the recruitment, schedule a fun pack/troop meeting or activity and invite them to experience Scouting by participating with their youth </a:t>
            </a:r>
            <a:endParaRPr lang="en-US">
              <a:cs typeface="Calibri"/>
            </a:endParaRPr>
          </a:p>
        </p:txBody>
      </p:sp>
      <p:sp>
        <p:nvSpPr>
          <p:cNvPr id="4" name="Slide Number Placeholder 3"/>
          <p:cNvSpPr>
            <a:spLocks noGrp="1"/>
          </p:cNvSpPr>
          <p:nvPr>
            <p:ph type="sldNum" sz="quarter" idx="5"/>
          </p:nvPr>
        </p:nvSpPr>
        <p:spPr/>
        <p:txBody>
          <a:bodyPr/>
          <a:lstStyle/>
          <a:p>
            <a:fld id="{E381F08D-DEDE-4A6A-A520-A149B09C0E48}" type="slidenum">
              <a:rPr lang="en-US" smtClean="0"/>
              <a:t>20</a:t>
            </a:fld>
            <a:endParaRPr lang="en-US"/>
          </a:p>
        </p:txBody>
      </p:sp>
    </p:spTree>
    <p:extLst>
      <p:ext uri="{BB962C8B-B14F-4D97-AF65-F5344CB8AC3E}">
        <p14:creationId xmlns:p14="http://schemas.microsoft.com/office/powerpoint/2010/main" val="3998915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Preparing for Fall Recruitment – Jose </a:t>
            </a:r>
          </a:p>
          <a:p>
            <a:endParaRPr lang="en-US">
              <a:cs typeface="Calibri"/>
            </a:endParaRPr>
          </a:p>
          <a:p>
            <a:r>
              <a:rPr lang="en-US">
                <a:cs typeface="Calibri"/>
              </a:rPr>
              <a:t>- Preparation is the most important part. Spending time promoting and preparing for your recruitment will pay huge dividends. </a:t>
            </a:r>
          </a:p>
        </p:txBody>
      </p:sp>
      <p:sp>
        <p:nvSpPr>
          <p:cNvPr id="4" name="Slide Number Placeholder 3"/>
          <p:cNvSpPr>
            <a:spLocks noGrp="1"/>
          </p:cNvSpPr>
          <p:nvPr>
            <p:ph type="sldNum" sz="quarter" idx="5"/>
          </p:nvPr>
        </p:nvSpPr>
        <p:spPr/>
        <p:txBody>
          <a:bodyPr/>
          <a:lstStyle/>
          <a:p>
            <a:fld id="{E381F08D-DEDE-4A6A-A520-A149B09C0E48}" type="slidenum">
              <a:rPr lang="en-US" smtClean="0"/>
              <a:t>3</a:t>
            </a:fld>
            <a:endParaRPr lang="en-US"/>
          </a:p>
        </p:txBody>
      </p:sp>
    </p:spTree>
    <p:extLst>
      <p:ext uri="{BB962C8B-B14F-4D97-AF65-F5344CB8AC3E}">
        <p14:creationId xmlns:p14="http://schemas.microsoft.com/office/powerpoint/2010/main" val="1678390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Resources – Bill </a:t>
            </a:r>
          </a:p>
          <a:p>
            <a:endParaRPr lang="en-US">
              <a:cs typeface="Calibri"/>
            </a:endParaRPr>
          </a:p>
          <a:p>
            <a:pPr marL="171450" indent="-171450">
              <a:buFont typeface="Arial"/>
              <a:buChar char="•"/>
            </a:pPr>
            <a:r>
              <a:rPr lang="en-US">
                <a:cs typeface="Calibri"/>
              </a:rPr>
              <a:t>Highlight some key resources, both local and national</a:t>
            </a:r>
          </a:p>
          <a:p>
            <a:pPr marL="171450" indent="-171450">
              <a:buFont typeface="Arial"/>
              <a:buChar char="•"/>
            </a:pPr>
            <a:r>
              <a:rPr lang="en-US">
                <a:cs typeface="Calibri"/>
              </a:rPr>
              <a:t>Include other training sales pitch. </a:t>
            </a:r>
          </a:p>
          <a:p>
            <a:pPr marL="171450" indent="-171450">
              <a:buFont typeface="Arial"/>
              <a:buChar char="•"/>
            </a:pPr>
            <a:r>
              <a:rPr lang="en-US">
                <a:cs typeface="Calibri"/>
              </a:rPr>
              <a:t>We will be sending this presentation and the recruitment guidebooks to all attendees at the end of the week. </a:t>
            </a:r>
          </a:p>
          <a:p>
            <a:pPr marL="171450" indent="-171450">
              <a:buFont typeface="Arial"/>
              <a:buChar char="•"/>
            </a:pPr>
            <a:r>
              <a:rPr lang="en-US">
                <a:cs typeface="Calibri"/>
              </a:rPr>
              <a:t>Your DE, membership chair and commissioner are here to help guide you during the process!</a:t>
            </a:r>
          </a:p>
        </p:txBody>
      </p:sp>
      <p:sp>
        <p:nvSpPr>
          <p:cNvPr id="4" name="Slide Number Placeholder 3"/>
          <p:cNvSpPr>
            <a:spLocks noGrp="1"/>
          </p:cNvSpPr>
          <p:nvPr>
            <p:ph type="sldNum" sz="quarter" idx="5"/>
          </p:nvPr>
        </p:nvSpPr>
        <p:spPr/>
        <p:txBody>
          <a:bodyPr/>
          <a:lstStyle/>
          <a:p>
            <a:fld id="{E381F08D-DEDE-4A6A-A520-A149B09C0E48}" type="slidenum">
              <a:rPr lang="en-US" smtClean="0"/>
              <a:t>21</a:t>
            </a:fld>
            <a:endParaRPr lang="en-US"/>
          </a:p>
        </p:txBody>
      </p:sp>
    </p:spTree>
    <p:extLst>
      <p:ext uri="{BB962C8B-B14F-4D97-AF65-F5344CB8AC3E}">
        <p14:creationId xmlns:p14="http://schemas.microsoft.com/office/powerpoint/2010/main" val="3560160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Questions – Bill and Jose</a:t>
            </a:r>
          </a:p>
          <a:p>
            <a:endParaRPr lang="en-US">
              <a:cs typeface="Calibri"/>
            </a:endParaRPr>
          </a:p>
          <a:p>
            <a:pPr marL="171450" indent="-171450">
              <a:buFont typeface="Arial"/>
              <a:buChar char="•"/>
            </a:pPr>
            <a:r>
              <a:rPr lang="en-US">
                <a:cs typeface="Calibri"/>
              </a:rPr>
              <a:t>Share the recruiting materials form link chat as the going action item. </a:t>
            </a:r>
          </a:p>
        </p:txBody>
      </p:sp>
      <p:sp>
        <p:nvSpPr>
          <p:cNvPr id="4" name="Slide Number Placeholder 3"/>
          <p:cNvSpPr>
            <a:spLocks noGrp="1"/>
          </p:cNvSpPr>
          <p:nvPr>
            <p:ph type="sldNum" sz="quarter" idx="5"/>
          </p:nvPr>
        </p:nvSpPr>
        <p:spPr/>
        <p:txBody>
          <a:bodyPr/>
          <a:lstStyle/>
          <a:p>
            <a:fld id="{E381F08D-DEDE-4A6A-A520-A149B09C0E48}" type="slidenum">
              <a:rPr lang="en-US" smtClean="0"/>
              <a:t>22</a:t>
            </a:fld>
            <a:endParaRPr lang="en-US"/>
          </a:p>
        </p:txBody>
      </p:sp>
    </p:spTree>
    <p:extLst>
      <p:ext uri="{BB962C8B-B14F-4D97-AF65-F5344CB8AC3E}">
        <p14:creationId xmlns:p14="http://schemas.microsoft.com/office/powerpoint/2010/main" val="2958809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Restrictions – William Albrecht</a:t>
            </a:r>
          </a:p>
          <a:p>
            <a:endParaRPr lang="en-US">
              <a:cs typeface="Calibri"/>
            </a:endParaRPr>
          </a:p>
          <a:p>
            <a:r>
              <a:rPr lang="en-US">
                <a:cs typeface="Calibri"/>
              </a:rPr>
              <a:t>- Highlight current county guidance. </a:t>
            </a:r>
          </a:p>
          <a:p>
            <a:r>
              <a:rPr lang="en-US">
                <a:cs typeface="Calibri"/>
              </a:rPr>
              <a:t>- Highlight fall school guidance. </a:t>
            </a:r>
          </a:p>
          <a:p>
            <a:r>
              <a:rPr lang="en-US">
                <a:cs typeface="Calibri"/>
              </a:rPr>
              <a:t>- Share key points on adjusting to a virtual event.</a:t>
            </a:r>
          </a:p>
        </p:txBody>
      </p:sp>
      <p:sp>
        <p:nvSpPr>
          <p:cNvPr id="4" name="Slide Number Placeholder 3"/>
          <p:cNvSpPr>
            <a:spLocks noGrp="1"/>
          </p:cNvSpPr>
          <p:nvPr>
            <p:ph type="sldNum" sz="quarter" idx="5"/>
          </p:nvPr>
        </p:nvSpPr>
        <p:spPr/>
        <p:txBody>
          <a:bodyPr/>
          <a:lstStyle/>
          <a:p>
            <a:fld id="{E381F08D-DEDE-4A6A-A520-A149B09C0E48}" type="slidenum">
              <a:rPr lang="en-US" smtClean="0"/>
              <a:t>4</a:t>
            </a:fld>
            <a:endParaRPr lang="en-US"/>
          </a:p>
        </p:txBody>
      </p:sp>
    </p:spTree>
    <p:extLst>
      <p:ext uri="{BB962C8B-B14F-4D97-AF65-F5344CB8AC3E}">
        <p14:creationId xmlns:p14="http://schemas.microsoft.com/office/powerpoint/2010/main" val="369460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What Can You Do - Jose</a:t>
            </a:r>
          </a:p>
          <a:p>
            <a:endParaRPr lang="en-US">
              <a:cs typeface="Calibri"/>
            </a:endParaRPr>
          </a:p>
          <a:p>
            <a:r>
              <a:rPr lang="en-US">
                <a:cs typeface="Calibri"/>
              </a:rPr>
              <a:t>Use video conferencing to conduct your recruitments. When doing so, make sure you utilize a platform that allows for a chat feature to be able to answer questions and provide resources. </a:t>
            </a:r>
          </a:p>
          <a:p>
            <a:endParaRPr lang="en-US">
              <a:cs typeface="Calibri"/>
            </a:endParaRPr>
          </a:p>
          <a:p>
            <a:r>
              <a:rPr lang="en-US">
                <a:cs typeface="Calibri"/>
              </a:rPr>
              <a:t>- Benefits of various platforms:</a:t>
            </a:r>
          </a:p>
          <a:p>
            <a:r>
              <a:rPr lang="en-US">
                <a:cs typeface="Calibri"/>
              </a:rPr>
              <a:t>-   Zoom – Lots of features, breakout rooms, familiarity, free for 40 minutes. </a:t>
            </a:r>
          </a:p>
          <a:p>
            <a:pPr marL="171450" indent="-171450">
              <a:buFontTx/>
              <a:buChar char="-"/>
            </a:pPr>
            <a:r>
              <a:rPr lang="en-US">
                <a:cs typeface="Calibri"/>
              </a:rPr>
              <a:t>Go To Meeting – easiest for first timers, paid accounts can have the same user login for multiple people, is not free.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cs typeface="Calibri"/>
              </a:rPr>
              <a:t>Microsoft Teams – free and easy to use, not many are familiar</a:t>
            </a:r>
          </a:p>
          <a:p>
            <a:pPr marL="171450" indent="-171450">
              <a:buFontTx/>
              <a:buChar char="-"/>
            </a:pPr>
            <a:r>
              <a:rPr lang="en-US" err="1">
                <a:cs typeface="Calibri"/>
              </a:rPr>
              <a:t>Webex</a:t>
            </a:r>
            <a:r>
              <a:rPr lang="en-US">
                <a:cs typeface="Calibri"/>
              </a:rPr>
              <a:t> – highest level of security.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cs typeface="Calibri"/>
              </a:rPr>
              <a:t>Facebook live – Promote to larger audience, can be used in conjunction with Zoom. </a:t>
            </a:r>
          </a:p>
        </p:txBody>
      </p:sp>
      <p:sp>
        <p:nvSpPr>
          <p:cNvPr id="4" name="Slide Number Placeholder 3"/>
          <p:cNvSpPr>
            <a:spLocks noGrp="1"/>
          </p:cNvSpPr>
          <p:nvPr>
            <p:ph type="sldNum" sz="quarter" idx="5"/>
          </p:nvPr>
        </p:nvSpPr>
        <p:spPr/>
        <p:txBody>
          <a:bodyPr/>
          <a:lstStyle/>
          <a:p>
            <a:fld id="{E381F08D-DEDE-4A6A-A520-A149B09C0E48}" type="slidenum">
              <a:rPr lang="en-US" smtClean="0"/>
              <a:t>5</a:t>
            </a:fld>
            <a:endParaRPr lang="en-US"/>
          </a:p>
        </p:txBody>
      </p:sp>
    </p:spTree>
    <p:extLst>
      <p:ext uri="{BB962C8B-B14F-4D97-AF65-F5344CB8AC3E}">
        <p14:creationId xmlns:p14="http://schemas.microsoft.com/office/powerpoint/2010/main" val="3702591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BSA Digital Guidelines – William</a:t>
            </a:r>
          </a:p>
          <a:p>
            <a:endParaRPr lang="en-US">
              <a:cs typeface="Calibri"/>
            </a:endParaRPr>
          </a:p>
          <a:p>
            <a:endParaRPr lang="en-US">
              <a:cs typeface="Calibri"/>
            </a:endParaRPr>
          </a:p>
          <a:p>
            <a:r>
              <a:rPr lang="en-US">
                <a:latin typeface="Roboto Light"/>
              </a:rPr>
              <a:t>Use preregistration</a:t>
            </a:r>
          </a:p>
          <a:p>
            <a:pPr marL="628650" lvl="1" indent="-171450">
              <a:buFont typeface="Arial" panose="020B0604020202020204" pitchFamily="34" charset="0"/>
              <a:buChar char="•"/>
            </a:pPr>
            <a:r>
              <a:rPr lang="en-US">
                <a:latin typeface="Roboto Light"/>
              </a:rPr>
              <a:t>This will allow you to anticipate who will attend your recruitment and will also elevate the level of safety at your event </a:t>
            </a:r>
          </a:p>
          <a:p>
            <a:r>
              <a:rPr lang="en-US">
                <a:latin typeface="Roboto Light"/>
              </a:rPr>
              <a:t>Follow ALL Youth Protection policies</a:t>
            </a:r>
          </a:p>
          <a:p>
            <a:pPr marL="628650" lvl="1" indent="-171450">
              <a:buFont typeface="Arial" panose="020B0604020202020204" pitchFamily="34" charset="0"/>
              <a:buChar char="•"/>
            </a:pPr>
            <a:r>
              <a:rPr lang="en-US" b="1"/>
              <a:t>All youth protection policies still apply in an online environment. </a:t>
            </a:r>
            <a:r>
              <a:rPr lang="en-US"/>
              <a:t>Ensure you always have two-deep leadership for online activities and meetings. Our ban on one-on-one contact between an adult leader and youth applies to all interactions ­– whether in person, online, through a web conference, over the phone, via text, or in any other form.</a:t>
            </a:r>
          </a:p>
          <a:p>
            <a:r>
              <a:rPr lang="en-US"/>
              <a:t>Use business-oriented conference platforms </a:t>
            </a:r>
          </a:p>
          <a:p>
            <a:pPr marL="628650" lvl="1" indent="-171450">
              <a:buFont typeface="Arial" panose="020B0604020202020204" pitchFamily="34" charset="0"/>
              <a:buChar char="•"/>
            </a:pPr>
            <a:r>
              <a:rPr lang="en-US"/>
              <a:t>Business–oriented platforms include good safety and privacy features in comparison to platforms with other primary purposes (such as social and gaming).</a:t>
            </a:r>
          </a:p>
          <a:p>
            <a:r>
              <a:rPr lang="en-US"/>
              <a:t>Regularly review and implement the latest security features of your chosen platform to avoid unauthorized visitors or other security issues in your meetings.</a:t>
            </a:r>
          </a:p>
          <a:p>
            <a:pPr marL="628650" lvl="1" indent="-171450">
              <a:buFont typeface="Arial" panose="020B0604020202020204" pitchFamily="34" charset="0"/>
              <a:buChar char="•"/>
            </a:pPr>
            <a:r>
              <a:rPr lang="en-US"/>
              <a:t>Here are some tips to consider as you get started developing your own strategy to manage online security:</a:t>
            </a:r>
          </a:p>
          <a:p>
            <a:pPr marL="1085850" lvl="2" indent="-171450">
              <a:buFont typeface="Arial" panose="020B0604020202020204" pitchFamily="34" charset="0"/>
              <a:buChar char="•"/>
            </a:pPr>
            <a:r>
              <a:rPr lang="en-US"/>
              <a:t>Use unique meeting identification numbers for each session.</a:t>
            </a:r>
          </a:p>
          <a:p>
            <a:pPr marL="1085850" lvl="2" indent="-171450">
              <a:buFont typeface="Arial" panose="020B0604020202020204" pitchFamily="34" charset="0"/>
              <a:buChar char="•"/>
            </a:pPr>
            <a:r>
              <a:rPr lang="en-US"/>
              <a:t>Utilize password features for all meetings.</a:t>
            </a:r>
          </a:p>
          <a:p>
            <a:pPr marL="1085850" lvl="2" indent="-171450">
              <a:buFont typeface="Arial" panose="020B0604020202020204" pitchFamily="34" charset="0"/>
              <a:buChar char="•"/>
            </a:pPr>
            <a:r>
              <a:rPr lang="en-US"/>
              <a:t>Do not publish meeting invitations via public forums and remind attendees not to pass along invitations.</a:t>
            </a:r>
          </a:p>
          <a:p>
            <a:pPr marL="1085850" lvl="2" indent="-171450">
              <a:buFont typeface="Arial" panose="020B0604020202020204" pitchFamily="34" charset="0"/>
              <a:buChar char="•"/>
            </a:pPr>
            <a:r>
              <a:rPr lang="en-US"/>
              <a:t>Use “waiting room” features to manage letting individuals into your meetings.</a:t>
            </a:r>
          </a:p>
          <a:p>
            <a:pPr marL="1085850" lvl="2" indent="-171450">
              <a:buFont typeface="Arial" panose="020B0604020202020204" pitchFamily="34" charset="0"/>
              <a:buChar char="•"/>
            </a:pPr>
            <a:r>
              <a:rPr lang="en-US"/>
              <a:t>Disable features that you will not need, such as screen-sharing by non-hosts, private chats, and whiteboards.</a:t>
            </a:r>
          </a:p>
          <a:p>
            <a:r>
              <a:rPr lang="en-US"/>
              <a:t>Do </a:t>
            </a:r>
            <a:r>
              <a:rPr lang="en-US" b="1" u="sng"/>
              <a:t>NOT</a:t>
            </a:r>
            <a:r>
              <a:rPr lang="en-US"/>
              <a:t> record online activities/meetings that include youth participants.</a:t>
            </a:r>
          </a:p>
          <a:p>
            <a:r>
              <a:rPr lang="en-US"/>
              <a:t>Recording of online activities that only involve adults is subject to local council legal review and approval. Check with your local council for guidance.</a:t>
            </a:r>
          </a:p>
          <a:p>
            <a:pPr marL="628650" lvl="1" indent="-171450">
              <a:buFont typeface="Arial" panose="020B0604020202020204" pitchFamily="34" charset="0"/>
              <a:buChar char="•"/>
            </a:pPr>
            <a:r>
              <a:rPr lang="en-US"/>
              <a:t>Call recording is subject to various legal requirements under U.S. law and the laws of individual states, some of which require all parties to a call consent to recording.</a:t>
            </a:r>
          </a:p>
          <a:p>
            <a:r>
              <a:rPr lang="en-US"/>
              <a:t>Safeguard personal information.</a:t>
            </a:r>
          </a:p>
          <a:p>
            <a:pPr marL="628650" lvl="1" indent="-171450">
              <a:buFont typeface="Arial" panose="020B0604020202020204" pitchFamily="34" charset="0"/>
              <a:buChar char="•"/>
            </a:pPr>
            <a:r>
              <a:rPr lang="en-US"/>
              <a:t>If you collect a person’s personal information online—for example, through web forms used to register people for online meetings—then you should post a notice or disclosure at the point of collection describing how you will use the information. </a:t>
            </a:r>
          </a:p>
          <a:p>
            <a:r>
              <a:rPr lang="en-US"/>
              <a:t>Collecting personal information from youth under 13 is not recommended.</a:t>
            </a:r>
          </a:p>
          <a:p>
            <a:pPr marL="628650" lvl="1" indent="-171450">
              <a:buFont typeface="Arial" panose="020B0604020202020204" pitchFamily="34" charset="0"/>
              <a:buChar char="•"/>
            </a:pPr>
            <a:r>
              <a:rPr lang="en-US"/>
              <a:t>Do not collect personal information </a:t>
            </a:r>
            <a:r>
              <a:rPr lang="en-US" i="1"/>
              <a:t>directly from</a:t>
            </a:r>
            <a:r>
              <a:rPr lang="en-US"/>
              <a:t> youth under 13 years of age due to the parental notice and consent requirements under the Children’s Online Privacy Protection Act (“COPPA”).  You should collect any data needed from the parent or legal guardian only.</a:t>
            </a:r>
          </a:p>
          <a:p>
            <a:pPr lvl="1"/>
            <a:endParaRPr lang="en-US"/>
          </a:p>
          <a:p>
            <a:endParaRPr lang="en-US"/>
          </a:p>
          <a:p>
            <a:pPr lvl="1"/>
            <a:endParaRPr lang="en-US"/>
          </a:p>
          <a:p>
            <a:endParaRPr lang="en-US">
              <a:cs typeface="Calibri"/>
            </a:endParaRPr>
          </a:p>
        </p:txBody>
      </p:sp>
      <p:sp>
        <p:nvSpPr>
          <p:cNvPr id="4" name="Slide Number Placeholder 3"/>
          <p:cNvSpPr>
            <a:spLocks noGrp="1"/>
          </p:cNvSpPr>
          <p:nvPr>
            <p:ph type="sldNum" sz="quarter" idx="5"/>
          </p:nvPr>
        </p:nvSpPr>
        <p:spPr/>
        <p:txBody>
          <a:bodyPr/>
          <a:lstStyle/>
          <a:p>
            <a:fld id="{E381F08D-DEDE-4A6A-A520-A149B09C0E48}" type="slidenum">
              <a:rPr lang="en-US" smtClean="0"/>
              <a:t>6</a:t>
            </a:fld>
            <a:endParaRPr lang="en-US"/>
          </a:p>
        </p:txBody>
      </p:sp>
    </p:spTree>
    <p:extLst>
      <p:ext uri="{BB962C8B-B14F-4D97-AF65-F5344CB8AC3E}">
        <p14:creationId xmlns:p14="http://schemas.microsoft.com/office/powerpoint/2010/main" val="4163100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How to Promote Your Virtual Recruitment - Promotion</a:t>
            </a:r>
          </a:p>
          <a:p>
            <a:endParaRPr lang="en-US">
              <a:cs typeface="Calibri"/>
            </a:endParaRPr>
          </a:p>
          <a:p>
            <a:pPr marL="171450" indent="-171450">
              <a:lnSpc>
                <a:spcPct val="90000"/>
              </a:lnSpc>
              <a:spcBef>
                <a:spcPts val="1000"/>
              </a:spcBef>
              <a:buFont typeface="Arial"/>
              <a:buChar char="•"/>
            </a:pPr>
            <a:r>
              <a:rPr lang="en-US"/>
              <a:t>Include your unit’s QR code and “apply now” link in your event description</a:t>
            </a:r>
            <a:endParaRPr lang="en-US">
              <a:cs typeface="Calibri"/>
            </a:endParaRPr>
          </a:p>
          <a:p>
            <a:pPr marL="171450" indent="-171450">
              <a:lnSpc>
                <a:spcPct val="90000"/>
              </a:lnSpc>
              <a:spcBef>
                <a:spcPts val="1000"/>
              </a:spcBef>
              <a:buFont typeface="Arial"/>
              <a:buChar char="•"/>
            </a:pPr>
            <a:r>
              <a:rPr lang="en-US"/>
              <a:t>Promote your recruitment event online:</a:t>
            </a:r>
            <a:endParaRPr lang="en-US">
              <a:cs typeface="Calibri"/>
            </a:endParaRPr>
          </a:p>
          <a:p>
            <a:pPr marL="628650" lvl="1" indent="-171450">
              <a:lnSpc>
                <a:spcPct val="90000"/>
              </a:lnSpc>
              <a:spcBef>
                <a:spcPts val="500"/>
              </a:spcBef>
              <a:buFont typeface="Arial"/>
              <a:buChar char="•"/>
            </a:pPr>
            <a:r>
              <a:rPr lang="en-US"/>
              <a:t>Facebook (post on your unit page &amp; ask Den Leaders and families to post it on their personal accounts), Google, YouTube, </a:t>
            </a:r>
            <a:r>
              <a:rPr lang="en-US" err="1"/>
              <a:t>Nextdoor</a:t>
            </a:r>
            <a:r>
              <a:rPr lang="en-US"/>
              <a:t>, Instagram, etc. </a:t>
            </a:r>
            <a:endParaRPr lang="en-US">
              <a:cs typeface="Calibri"/>
            </a:endParaRPr>
          </a:p>
          <a:p>
            <a:pPr marL="171450" indent="-171450">
              <a:lnSpc>
                <a:spcPct val="90000"/>
              </a:lnSpc>
              <a:spcBef>
                <a:spcPts val="1000"/>
              </a:spcBef>
              <a:buFont typeface="Arial"/>
              <a:buChar char="•"/>
            </a:pPr>
            <a:r>
              <a:rPr lang="en-US"/>
              <a:t>Mention incentive for joining scouts – Free Scouting Handbook</a:t>
            </a:r>
            <a:endParaRPr lang="en-US">
              <a:cs typeface="Calibri"/>
            </a:endParaRPr>
          </a:p>
          <a:p>
            <a:pPr marL="171450" indent="-171450">
              <a:lnSpc>
                <a:spcPct val="90000"/>
              </a:lnSpc>
              <a:spcBef>
                <a:spcPts val="1000"/>
              </a:spcBef>
              <a:buFont typeface="Arial"/>
              <a:buChar char="•"/>
            </a:pPr>
            <a:r>
              <a:rPr lang="en-US"/>
              <a:t>Use BSA’s </a:t>
            </a:r>
            <a:r>
              <a:rPr lang="en-US">
                <a:hlinkClick r:id="rId3"/>
              </a:rPr>
              <a:t>Marketing Tools</a:t>
            </a:r>
            <a:r>
              <a:rPr lang="en-US"/>
              <a:t> and resources from the </a:t>
            </a:r>
            <a:r>
              <a:rPr lang="en-US">
                <a:hlinkClick r:id="rId4"/>
              </a:rPr>
              <a:t>Brand Center</a:t>
            </a:r>
            <a:r>
              <a:rPr lang="en-US"/>
              <a:t> </a:t>
            </a:r>
            <a:endParaRPr lang="en-US">
              <a:cs typeface="Calibri"/>
            </a:endParaRPr>
          </a:p>
          <a:p>
            <a:pPr marL="628650" lvl="1" indent="-171450">
              <a:lnSpc>
                <a:spcPct val="90000"/>
              </a:lnSpc>
              <a:spcBef>
                <a:spcPts val="500"/>
              </a:spcBef>
              <a:buFont typeface="Arial"/>
              <a:buChar char="•"/>
            </a:pPr>
            <a:r>
              <a:rPr lang="en-US"/>
              <a:t>e-mail templates, flyers, photos, postcards, posters, social media images, videos, wallpapers, banners, yard signs, etc.</a:t>
            </a:r>
            <a:endParaRPr lang="en-US">
              <a:cs typeface="Calibri"/>
            </a:endParaRPr>
          </a:p>
          <a:p>
            <a:pPr marL="171450" indent="-171450">
              <a:lnSpc>
                <a:spcPct val="90000"/>
              </a:lnSpc>
              <a:spcBef>
                <a:spcPts val="1000"/>
              </a:spcBef>
              <a:buFont typeface="Arial"/>
              <a:buChar char="•"/>
            </a:pPr>
            <a:r>
              <a:rPr lang="en-US"/>
              <a:t>Yard signs at your school/church and neighborhood</a:t>
            </a:r>
            <a:endParaRPr lang="en-US">
              <a:cs typeface="Calibri"/>
            </a:endParaRPr>
          </a:p>
          <a:p>
            <a:pPr marL="171450" indent="-171450">
              <a:lnSpc>
                <a:spcPct val="90000"/>
              </a:lnSpc>
              <a:spcBef>
                <a:spcPts val="1000"/>
              </a:spcBef>
              <a:buFont typeface="Arial"/>
              <a:buChar char="•"/>
            </a:pPr>
            <a:r>
              <a:rPr lang="en-US"/>
              <a:t>Word of mouth</a:t>
            </a:r>
            <a:endParaRPr lang="en-US">
              <a:cs typeface="Calibri"/>
            </a:endParaRPr>
          </a:p>
          <a:p>
            <a:pPr marL="171450" indent="-171450">
              <a:lnSpc>
                <a:spcPct val="90000"/>
              </a:lnSpc>
              <a:spcBef>
                <a:spcPts val="1000"/>
              </a:spcBef>
              <a:buFont typeface="Arial"/>
              <a:buChar char="•"/>
            </a:pPr>
            <a:r>
              <a:rPr lang="en-US"/>
              <a:t>School website and newsletters</a:t>
            </a:r>
            <a:endParaRPr lang="en-US">
              <a:cs typeface="Calibri"/>
            </a:endParaRPr>
          </a:p>
          <a:p>
            <a:pPr marL="171450" indent="-171450">
              <a:lnSpc>
                <a:spcPct val="90000"/>
              </a:lnSpc>
              <a:spcBef>
                <a:spcPts val="1000"/>
              </a:spcBef>
              <a:buFont typeface="Arial"/>
              <a:buChar char="•"/>
            </a:pPr>
            <a:r>
              <a:rPr lang="en-US"/>
              <a:t>Think outside the box and be creative!</a:t>
            </a:r>
            <a:endParaRPr lang="en-US">
              <a:cs typeface="Calibri"/>
            </a:endParaRPr>
          </a:p>
        </p:txBody>
      </p:sp>
      <p:sp>
        <p:nvSpPr>
          <p:cNvPr id="4" name="Slide Number Placeholder 3"/>
          <p:cNvSpPr>
            <a:spLocks noGrp="1"/>
          </p:cNvSpPr>
          <p:nvPr>
            <p:ph type="sldNum" sz="quarter" idx="5"/>
          </p:nvPr>
        </p:nvSpPr>
        <p:spPr/>
        <p:txBody>
          <a:bodyPr/>
          <a:lstStyle/>
          <a:p>
            <a:fld id="{E381F08D-DEDE-4A6A-A520-A149B09C0E48}" type="slidenum">
              <a:rPr lang="en-US" smtClean="0"/>
              <a:t>7</a:t>
            </a:fld>
            <a:endParaRPr lang="en-US"/>
          </a:p>
        </p:txBody>
      </p:sp>
    </p:spTree>
    <p:extLst>
      <p:ext uri="{BB962C8B-B14F-4D97-AF65-F5344CB8AC3E}">
        <p14:creationId xmlns:p14="http://schemas.microsoft.com/office/powerpoint/2010/main" val="376209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cs typeface="Calibri" panose="020F0502020204030204"/>
              </a:rPr>
              <a:t>Preparation Best Practices - Jose</a:t>
            </a:r>
          </a:p>
          <a:p>
            <a:pPr marL="285750" indent="-285750">
              <a:lnSpc>
                <a:spcPct val="90000"/>
              </a:lnSpc>
              <a:spcBef>
                <a:spcPts val="1000"/>
              </a:spcBef>
              <a:buFont typeface="Arial"/>
              <a:buChar char="•"/>
            </a:pPr>
            <a:endParaRPr lang="en-US"/>
          </a:p>
          <a:p>
            <a:pPr marL="285750" indent="-285750">
              <a:lnSpc>
                <a:spcPct val="90000"/>
              </a:lnSpc>
              <a:spcBef>
                <a:spcPts val="1000"/>
              </a:spcBef>
              <a:buFont typeface="Arial"/>
              <a:buChar char="•"/>
            </a:pPr>
            <a:r>
              <a:rPr lang="en-US"/>
              <a:t>Update your unit’s information and accept online apps on </a:t>
            </a:r>
            <a:r>
              <a:rPr lang="en-US" err="1"/>
              <a:t>beascout.org</a:t>
            </a:r>
            <a:endParaRPr lang="en-US">
              <a:cs typeface="Calibri" panose="020F0502020204030204"/>
            </a:endParaRPr>
          </a:p>
          <a:p>
            <a:pPr marL="285750" indent="-285750">
              <a:lnSpc>
                <a:spcPct val="90000"/>
              </a:lnSpc>
              <a:spcBef>
                <a:spcPts val="1000"/>
              </a:spcBef>
              <a:buFont typeface="Arial"/>
              <a:buChar char="•"/>
            </a:pPr>
            <a:r>
              <a:rPr lang="en-US"/>
              <a:t>Double, or even triple, the amount of yard signs you usually use (be visible in your community). Ask your school/church if you can put yard signs to promote your recruitment, put one in your front yard and ask families in your unit to do the same.</a:t>
            </a:r>
            <a:endParaRPr lang="en-US">
              <a:cs typeface="Calibri" panose="020F0502020204030204"/>
            </a:endParaRPr>
          </a:p>
          <a:p>
            <a:pPr marL="285750" indent="-285750">
              <a:lnSpc>
                <a:spcPct val="90000"/>
              </a:lnSpc>
              <a:spcBef>
                <a:spcPts val="1000"/>
              </a:spcBef>
              <a:buFont typeface="Arial"/>
              <a:buChar char="•"/>
            </a:pPr>
            <a:r>
              <a:rPr lang="en-US"/>
              <a:t>Market to the communities you serve</a:t>
            </a:r>
            <a:endParaRPr lang="en-US">
              <a:cs typeface="Calibri" panose="020F0502020204030204"/>
            </a:endParaRPr>
          </a:p>
          <a:p>
            <a:pPr lvl="1">
              <a:lnSpc>
                <a:spcPct val="90000"/>
              </a:lnSpc>
              <a:spcBef>
                <a:spcPts val="500"/>
              </a:spcBef>
              <a:buFont typeface="Arial"/>
              <a:buChar char="•"/>
            </a:pPr>
            <a:r>
              <a:rPr lang="en-US"/>
              <a:t>Have girls in your unit? Make sure your flyers/images have girls participating </a:t>
            </a:r>
            <a:endParaRPr lang="en-US">
              <a:cs typeface="Calibri" panose="020F0502020204030204"/>
            </a:endParaRPr>
          </a:p>
          <a:p>
            <a:pPr lvl="1">
              <a:lnSpc>
                <a:spcPct val="90000"/>
              </a:lnSpc>
              <a:spcBef>
                <a:spcPts val="500"/>
              </a:spcBef>
              <a:buFont typeface="Arial"/>
              <a:buChar char="•"/>
            </a:pPr>
            <a:r>
              <a:rPr lang="en-US"/>
              <a:t>Bilingual information</a:t>
            </a:r>
            <a:endParaRPr lang="en-US">
              <a:cs typeface="Calibri" panose="020F0502020204030204"/>
            </a:endParaRPr>
          </a:p>
          <a:p>
            <a:pPr marL="285750" indent="-285750">
              <a:lnSpc>
                <a:spcPct val="90000"/>
              </a:lnSpc>
              <a:spcBef>
                <a:spcPts val="1000"/>
              </a:spcBef>
              <a:buFont typeface="Arial"/>
              <a:buChar char="•"/>
            </a:pPr>
            <a:r>
              <a:rPr lang="en-US"/>
              <a:t>Use simple language that scouts can understand</a:t>
            </a:r>
            <a:endParaRPr lang="en-US">
              <a:cs typeface="Calibri" panose="020F0502020204030204"/>
            </a:endParaRPr>
          </a:p>
          <a:p>
            <a:pPr lvl="1">
              <a:lnSpc>
                <a:spcPct val="90000"/>
              </a:lnSpc>
              <a:spcBef>
                <a:spcPts val="500"/>
              </a:spcBef>
              <a:buFont typeface="Arial"/>
              <a:buChar char="•"/>
            </a:pPr>
            <a:r>
              <a:rPr lang="en-US"/>
              <a:t>Specially for the younger cub scouts. Ask them to “Invite a friend” instead of referring to “peer to peer” recruitment.</a:t>
            </a:r>
            <a:endParaRPr lang="en-US">
              <a:cs typeface="Calibri" panose="020F0502020204030204"/>
            </a:endParaRPr>
          </a:p>
          <a:p>
            <a:pPr marL="285750" indent="-285750">
              <a:lnSpc>
                <a:spcPct val="90000"/>
              </a:lnSpc>
              <a:spcBef>
                <a:spcPts val="1000"/>
              </a:spcBef>
              <a:buFont typeface="Arial"/>
              <a:buChar char="•"/>
            </a:pPr>
            <a:r>
              <a:rPr lang="en-US"/>
              <a:t>Make it a fun contest for scouts that invite friends </a:t>
            </a:r>
            <a:endParaRPr lang="en-US">
              <a:cs typeface="Calibri" panose="020F0502020204030204"/>
            </a:endParaRPr>
          </a:p>
          <a:p>
            <a:pPr lvl="1">
              <a:lnSpc>
                <a:spcPct val="90000"/>
              </a:lnSpc>
              <a:spcBef>
                <a:spcPts val="500"/>
              </a:spcBef>
              <a:buFont typeface="Arial"/>
              <a:buChar char="•"/>
            </a:pPr>
            <a:r>
              <a:rPr lang="en-US"/>
              <a:t>Recruiter patch, or a prize for the scout that invites the most friends, etc.</a:t>
            </a:r>
            <a:endParaRPr lang="en-US">
              <a:cs typeface="Calibri" panose="020F0502020204030204"/>
            </a:endParaRPr>
          </a:p>
          <a:p>
            <a:pPr marL="285750" indent="-285750">
              <a:lnSpc>
                <a:spcPct val="90000"/>
              </a:lnSpc>
              <a:spcBef>
                <a:spcPts val="1000"/>
              </a:spcBef>
              <a:buFont typeface="Arial"/>
              <a:buChar char="•"/>
            </a:pPr>
            <a:r>
              <a:rPr lang="en-US"/>
              <a:t>Have vacancies in your parent committee? </a:t>
            </a:r>
            <a:endParaRPr lang="en-US">
              <a:cs typeface="Calibri" panose="020F0502020204030204"/>
            </a:endParaRPr>
          </a:p>
          <a:p>
            <a:pPr lvl="1">
              <a:lnSpc>
                <a:spcPct val="90000"/>
              </a:lnSpc>
              <a:spcBef>
                <a:spcPts val="500"/>
              </a:spcBef>
              <a:buFont typeface="Arial"/>
              <a:buChar char="•"/>
            </a:pPr>
            <a:r>
              <a:rPr lang="en-US"/>
              <a:t>Update your unit’s list of open positions for adults and have it ready for your recruitment</a:t>
            </a:r>
          </a:p>
          <a:p>
            <a:pPr lvl="0">
              <a:lnSpc>
                <a:spcPct val="90000"/>
              </a:lnSpc>
              <a:spcBef>
                <a:spcPts val="500"/>
              </a:spcBef>
              <a:buFont typeface="Arial"/>
              <a:buChar char="•"/>
            </a:pPr>
            <a:r>
              <a:rPr lang="en-US">
                <a:cs typeface="Calibri" panose="020F0502020204030204"/>
              </a:rPr>
              <a:t>     Ask your school to support your recruitment. Find out if you can distribute flyers, send an e-mail to families, put up posters and yard signs to advertise your event. </a:t>
            </a:r>
          </a:p>
        </p:txBody>
      </p:sp>
      <p:sp>
        <p:nvSpPr>
          <p:cNvPr id="4" name="Slide Number Placeholder 3"/>
          <p:cNvSpPr>
            <a:spLocks noGrp="1"/>
          </p:cNvSpPr>
          <p:nvPr>
            <p:ph type="sldNum" sz="quarter" idx="5"/>
          </p:nvPr>
        </p:nvSpPr>
        <p:spPr/>
        <p:txBody>
          <a:bodyPr/>
          <a:lstStyle/>
          <a:p>
            <a:fld id="{E381F08D-DEDE-4A6A-A520-A149B09C0E48}" type="slidenum">
              <a:rPr lang="en-US" smtClean="0"/>
              <a:t>8</a:t>
            </a:fld>
            <a:endParaRPr lang="en-US"/>
          </a:p>
        </p:txBody>
      </p:sp>
    </p:spTree>
    <p:extLst>
      <p:ext uri="{BB962C8B-B14F-4D97-AF65-F5344CB8AC3E}">
        <p14:creationId xmlns:p14="http://schemas.microsoft.com/office/powerpoint/2010/main" val="3538006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Conducting Your Recruitment – William </a:t>
            </a:r>
          </a:p>
          <a:p>
            <a:endParaRPr lang="en-US">
              <a:cs typeface="Calibri"/>
            </a:endParaRPr>
          </a:p>
          <a:p>
            <a:r>
              <a:rPr lang="en-US">
                <a:cs typeface="Calibri"/>
              </a:rPr>
              <a:t>- Preparation is key, so before the big day, practice with the technology. </a:t>
            </a:r>
          </a:p>
        </p:txBody>
      </p:sp>
      <p:sp>
        <p:nvSpPr>
          <p:cNvPr id="4" name="Slide Number Placeholder 3"/>
          <p:cNvSpPr>
            <a:spLocks noGrp="1"/>
          </p:cNvSpPr>
          <p:nvPr>
            <p:ph type="sldNum" sz="quarter" idx="5"/>
          </p:nvPr>
        </p:nvSpPr>
        <p:spPr/>
        <p:txBody>
          <a:bodyPr/>
          <a:lstStyle/>
          <a:p>
            <a:fld id="{E381F08D-DEDE-4A6A-A520-A149B09C0E48}" type="slidenum">
              <a:rPr lang="en-US" smtClean="0"/>
              <a:t>9</a:t>
            </a:fld>
            <a:endParaRPr lang="en-US"/>
          </a:p>
        </p:txBody>
      </p:sp>
    </p:spTree>
    <p:extLst>
      <p:ext uri="{BB962C8B-B14F-4D97-AF65-F5344CB8AC3E}">
        <p14:creationId xmlns:p14="http://schemas.microsoft.com/office/powerpoint/2010/main" val="2924486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General Presentation Tips - Jose</a:t>
            </a:r>
          </a:p>
          <a:p>
            <a:endParaRPr lang="en-US">
              <a:cs typeface="Calibri"/>
            </a:endParaRPr>
          </a:p>
          <a:p>
            <a:r>
              <a:rPr lang="en-US">
                <a:cs typeface="Calibri"/>
              </a:rPr>
              <a:t>The day of the recruitment is here, it is your time to shine!</a:t>
            </a:r>
          </a:p>
          <a:p>
            <a:endParaRPr lang="en-US">
              <a:cs typeface="Calibri"/>
            </a:endParaRPr>
          </a:p>
          <a:p>
            <a:pPr>
              <a:lnSpc>
                <a:spcPct val="90000"/>
              </a:lnSpc>
              <a:spcBef>
                <a:spcPts val="1000"/>
              </a:spcBef>
            </a:pPr>
            <a:r>
              <a:rPr lang="en-US"/>
              <a:t>Presenter should be enthusiastic, energetic and sociable</a:t>
            </a:r>
          </a:p>
          <a:p>
            <a:pPr marL="171450" indent="-171450">
              <a:lnSpc>
                <a:spcPct val="90000"/>
              </a:lnSpc>
              <a:spcBef>
                <a:spcPts val="1000"/>
              </a:spcBef>
              <a:buFont typeface="Arial"/>
              <a:buChar char="•"/>
            </a:pPr>
            <a:r>
              <a:rPr lang="en-US">
                <a:cs typeface="Calibri"/>
              </a:rPr>
              <a:t>Enthusiasm will make it fun and welcoming. </a:t>
            </a:r>
          </a:p>
          <a:p>
            <a:pPr marL="171450" indent="-171450">
              <a:lnSpc>
                <a:spcPct val="90000"/>
              </a:lnSpc>
              <a:spcBef>
                <a:spcPts val="1000"/>
              </a:spcBef>
              <a:buFont typeface="Arial"/>
              <a:buChar char="•"/>
            </a:pPr>
            <a:r>
              <a:rPr lang="en-US">
                <a:cs typeface="Calibri"/>
              </a:rPr>
              <a:t>Doesn’t have to be the committee chair or the cubmaster. Make it a team effort and get leaders and other scout parents involved.</a:t>
            </a:r>
          </a:p>
          <a:p>
            <a:pPr>
              <a:lnSpc>
                <a:spcPct val="90000"/>
              </a:lnSpc>
              <a:spcBef>
                <a:spcPts val="1000"/>
              </a:spcBef>
            </a:pPr>
            <a:endParaRPr lang="en-US"/>
          </a:p>
          <a:p>
            <a:pPr>
              <a:lnSpc>
                <a:spcPct val="90000"/>
              </a:lnSpc>
              <a:spcBef>
                <a:spcPts val="1000"/>
              </a:spcBef>
            </a:pPr>
            <a:r>
              <a:rPr lang="en-US"/>
              <a:t>What makes your pack/troop the best?</a:t>
            </a:r>
          </a:p>
          <a:p>
            <a:pPr marL="171450" indent="-171450">
              <a:lnSpc>
                <a:spcPct val="90000"/>
              </a:lnSpc>
              <a:spcBef>
                <a:spcPts val="1000"/>
              </a:spcBef>
              <a:buFont typeface="Arial"/>
              <a:buChar char="•"/>
            </a:pPr>
            <a:r>
              <a:rPr lang="en-US">
                <a:cs typeface="Calibri"/>
              </a:rPr>
              <a:t>Focus on activities and what their kids will get out of joining your unit. </a:t>
            </a:r>
          </a:p>
          <a:p>
            <a:pPr marL="171450" indent="-171450">
              <a:lnSpc>
                <a:spcPct val="90000"/>
              </a:lnSpc>
              <a:spcBef>
                <a:spcPts val="1000"/>
              </a:spcBef>
              <a:buFont typeface="Arial"/>
              <a:buChar char="•"/>
            </a:pPr>
            <a:r>
              <a:rPr lang="en-US">
                <a:cs typeface="Calibri"/>
              </a:rPr>
              <a:t>Avoid acronyms and BSA lingo; also, we know that you are very proud of your unit and its history but try not to spend too much time talking about its long history. </a:t>
            </a:r>
          </a:p>
          <a:p>
            <a:pPr>
              <a:lnSpc>
                <a:spcPct val="90000"/>
              </a:lnSpc>
              <a:spcBef>
                <a:spcPts val="1000"/>
              </a:spcBef>
            </a:pPr>
            <a:endParaRPr lang="en-US"/>
          </a:p>
          <a:p>
            <a:pPr>
              <a:lnSpc>
                <a:spcPct val="90000"/>
              </a:lnSpc>
              <a:spcBef>
                <a:spcPts val="1000"/>
              </a:spcBef>
            </a:pPr>
            <a:r>
              <a:rPr lang="en-US"/>
              <a:t>Keep the presentation short, but cover the important information</a:t>
            </a:r>
          </a:p>
          <a:p>
            <a:pPr marL="171450" indent="-171450">
              <a:lnSpc>
                <a:spcPct val="90000"/>
              </a:lnSpc>
              <a:spcBef>
                <a:spcPts val="1000"/>
              </a:spcBef>
              <a:buFont typeface="Arial"/>
              <a:buChar char="•"/>
            </a:pPr>
            <a:r>
              <a:rPr lang="en-US">
                <a:cs typeface="Calibri"/>
              </a:rPr>
              <a:t>Should try to keep total meeting to 20-30 minutes. </a:t>
            </a:r>
          </a:p>
          <a:p>
            <a:pPr marL="171450" marR="0" lvl="0" indent="-171450" algn="l" defTabSz="914400" rtl="0" eaLnBrk="1" fontAlgn="auto" latinLnBrk="0" hangingPunct="1">
              <a:lnSpc>
                <a:spcPct val="90000"/>
              </a:lnSpc>
              <a:spcBef>
                <a:spcPts val="1000"/>
              </a:spcBef>
              <a:spcAft>
                <a:spcPts val="0"/>
              </a:spcAft>
              <a:buClrTx/>
              <a:buSzTx/>
              <a:buFont typeface="Arial"/>
              <a:buChar char="•"/>
              <a:tabLst/>
              <a:defRPr/>
            </a:pPr>
            <a:r>
              <a:rPr lang="en-US"/>
              <a:t>Allow time for parents to sign up and ask questions.</a:t>
            </a:r>
            <a:endParaRPr lang="en-US">
              <a:cs typeface="Calibri"/>
            </a:endParaRPr>
          </a:p>
          <a:p>
            <a:pPr marL="171450" indent="-171450">
              <a:lnSpc>
                <a:spcPct val="90000"/>
              </a:lnSpc>
              <a:spcBef>
                <a:spcPts val="1000"/>
              </a:spcBef>
              <a:buFont typeface="Arial"/>
              <a:buChar char="•"/>
            </a:pPr>
            <a:endParaRPr lang="en-US"/>
          </a:p>
          <a:p>
            <a:pPr>
              <a:lnSpc>
                <a:spcPct val="90000"/>
              </a:lnSpc>
              <a:spcBef>
                <a:spcPts val="1000"/>
              </a:spcBef>
            </a:pPr>
            <a:r>
              <a:rPr lang="en-US"/>
              <a:t>Provide all the resources that parents will need to make an informed decision</a:t>
            </a:r>
          </a:p>
          <a:p>
            <a:pPr marL="171450" indent="-171450">
              <a:lnSpc>
                <a:spcPct val="90000"/>
              </a:lnSpc>
              <a:spcBef>
                <a:spcPts val="1000"/>
              </a:spcBef>
              <a:buFont typeface="Arial"/>
              <a:buChar char="•"/>
            </a:pPr>
            <a:r>
              <a:rPr lang="en-US">
                <a:cs typeface="Calibri"/>
              </a:rPr>
              <a:t>Include important links, like your unit website and Be A Scout. </a:t>
            </a:r>
          </a:p>
          <a:p>
            <a:pPr marL="171450" indent="-171450">
              <a:lnSpc>
                <a:spcPct val="90000"/>
              </a:lnSpc>
              <a:spcBef>
                <a:spcPts val="1000"/>
              </a:spcBef>
              <a:buFont typeface="Arial"/>
              <a:buChar char="•"/>
            </a:pPr>
            <a:r>
              <a:rPr lang="en-US">
                <a:cs typeface="Calibri"/>
              </a:rPr>
              <a:t>If using preregistration, send links using the invitation manager to families to sign-up. </a:t>
            </a:r>
          </a:p>
          <a:p>
            <a:pPr marL="171450" indent="-171450">
              <a:lnSpc>
                <a:spcPct val="90000"/>
              </a:lnSpc>
              <a:spcBef>
                <a:spcPts val="1000"/>
              </a:spcBef>
              <a:buFont typeface="Arial"/>
              <a:buChar char="•"/>
            </a:pPr>
            <a:r>
              <a:rPr lang="en-US">
                <a:cs typeface="Calibri"/>
              </a:rPr>
              <a:t>Follow-up with calendar and contact info. </a:t>
            </a:r>
          </a:p>
          <a:p>
            <a:pPr marL="171450" indent="-171450">
              <a:lnSpc>
                <a:spcPct val="90000"/>
              </a:lnSpc>
              <a:spcBef>
                <a:spcPts val="1000"/>
              </a:spcBef>
              <a:buFont typeface="Arial"/>
              <a:buChar char="•"/>
            </a:pPr>
            <a:r>
              <a:rPr lang="en-US">
                <a:cs typeface="Calibri"/>
              </a:rPr>
              <a:t>Cover dues and what they provide. </a:t>
            </a:r>
          </a:p>
        </p:txBody>
      </p:sp>
      <p:sp>
        <p:nvSpPr>
          <p:cNvPr id="4" name="Slide Number Placeholder 3"/>
          <p:cNvSpPr>
            <a:spLocks noGrp="1"/>
          </p:cNvSpPr>
          <p:nvPr>
            <p:ph type="sldNum" sz="quarter" idx="5"/>
          </p:nvPr>
        </p:nvSpPr>
        <p:spPr/>
        <p:txBody>
          <a:bodyPr/>
          <a:lstStyle/>
          <a:p>
            <a:fld id="{E381F08D-DEDE-4A6A-A520-A149B09C0E48}" type="slidenum">
              <a:rPr lang="en-US" smtClean="0"/>
              <a:t>10</a:t>
            </a:fld>
            <a:endParaRPr lang="en-US"/>
          </a:p>
        </p:txBody>
      </p:sp>
    </p:spTree>
    <p:extLst>
      <p:ext uri="{BB962C8B-B14F-4D97-AF65-F5344CB8AC3E}">
        <p14:creationId xmlns:p14="http://schemas.microsoft.com/office/powerpoint/2010/main" val="10008844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C816893-D4EF-480B-A402-D6E2E6175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648"/>
          <a:stretch/>
        </p:blipFill>
        <p:spPr>
          <a:xfrm>
            <a:off x="0" y="-1"/>
            <a:ext cx="12192000" cy="6858001"/>
          </a:xfrm>
          <a:prstGeom prst="rect">
            <a:avLst/>
          </a:prstGeom>
        </p:spPr>
      </p:pic>
      <p:sp>
        <p:nvSpPr>
          <p:cNvPr id="9" name="Rectangle 8">
            <a:extLst>
              <a:ext uri="{FF2B5EF4-FFF2-40B4-BE49-F238E27FC236}">
                <a16:creationId xmlns:a16="http://schemas.microsoft.com/office/drawing/2014/main" id="{47847EBC-4C3D-4075-A6BE-4E80CED03600}"/>
              </a:ext>
            </a:extLst>
          </p:cNvPr>
          <p:cNvSpPr/>
          <p:nvPr userDrawn="1"/>
        </p:nvSpPr>
        <p:spPr>
          <a:xfrm>
            <a:off x="0" y="5534025"/>
            <a:ext cx="12192000" cy="1181919"/>
          </a:xfrm>
          <a:prstGeom prst="rect">
            <a:avLst/>
          </a:prstGeom>
          <a:solidFill>
            <a:srgbClr val="003366">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75EA09-8736-4ADE-A571-0A9ED7C0B051}"/>
              </a:ext>
            </a:extLst>
          </p:cNvPr>
          <p:cNvSpPr>
            <a:spLocks noGrp="1"/>
          </p:cNvSpPr>
          <p:nvPr>
            <p:ph type="ctrTitle"/>
          </p:nvPr>
        </p:nvSpPr>
        <p:spPr>
          <a:xfrm>
            <a:off x="1524000" y="1122363"/>
            <a:ext cx="9144000" cy="2387600"/>
          </a:xfrm>
        </p:spPr>
        <p:txBody>
          <a:bodyPr anchor="b"/>
          <a:lstStyle>
            <a:lvl1pPr algn="ctr">
              <a:defRPr sz="6000">
                <a:solidFill>
                  <a:schemeClr val="bg1"/>
                </a:solidFill>
                <a:latin typeface="Roboto Thin" panose="02000000000000000000" pitchFamily="2" charset="0"/>
                <a:ea typeface="Roboto Thin" panose="02000000000000000000"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4CEB9FE2-5CF4-485F-93C3-92AB99E5A91B}"/>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Rectangle 9">
            <a:extLst>
              <a:ext uri="{FF2B5EF4-FFF2-40B4-BE49-F238E27FC236}">
                <a16:creationId xmlns:a16="http://schemas.microsoft.com/office/drawing/2014/main" id="{24E299E7-CEB9-4A56-8F1E-C7D1B0FD2958}"/>
              </a:ext>
            </a:extLst>
          </p:cNvPr>
          <p:cNvSpPr/>
          <p:nvPr userDrawn="1"/>
        </p:nvSpPr>
        <p:spPr>
          <a:xfrm>
            <a:off x="0" y="6660245"/>
            <a:ext cx="12192000" cy="207804"/>
          </a:xfrm>
          <a:prstGeom prst="rect">
            <a:avLst/>
          </a:prstGeom>
          <a:solidFill>
            <a:srgbClr val="CE1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1DF750-86AC-491D-83C5-F827D54C45CD}"/>
              </a:ext>
            </a:extLst>
          </p:cNvPr>
          <p:cNvSpPr/>
          <p:nvPr userDrawn="1"/>
        </p:nvSpPr>
        <p:spPr>
          <a:xfrm>
            <a:off x="0" y="0"/>
            <a:ext cx="12192000" cy="207804"/>
          </a:xfrm>
          <a:prstGeom prst="rect">
            <a:avLst/>
          </a:prstGeom>
          <a:solidFill>
            <a:srgbClr val="CE1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D5C5345-1808-466D-8B50-0B473AAE3B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0345" y="5872064"/>
            <a:ext cx="2739180" cy="450145"/>
          </a:xfrm>
          <a:prstGeom prst="rect">
            <a:avLst/>
          </a:prstGeom>
        </p:spPr>
      </p:pic>
      <p:pic>
        <p:nvPicPr>
          <p:cNvPr id="19" name="Picture 18">
            <a:extLst>
              <a:ext uri="{FF2B5EF4-FFF2-40B4-BE49-F238E27FC236}">
                <a16:creationId xmlns:a16="http://schemas.microsoft.com/office/drawing/2014/main" id="{50B56BFE-5098-4C58-9075-DCF69FF7120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13575" y="5822477"/>
            <a:ext cx="549317" cy="549317"/>
          </a:xfrm>
          <a:prstGeom prst="rect">
            <a:avLst/>
          </a:prstGeom>
        </p:spPr>
      </p:pic>
    </p:spTree>
    <p:extLst>
      <p:ext uri="{BB962C8B-B14F-4D97-AF65-F5344CB8AC3E}">
        <p14:creationId xmlns:p14="http://schemas.microsoft.com/office/powerpoint/2010/main" val="762105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A6E5DF-8615-47B9-9206-896564E2BC3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3" t="11293" r="-173" b="4333"/>
          <a:stretch/>
        </p:blipFill>
        <p:spPr>
          <a:xfrm>
            <a:off x="0" y="0"/>
            <a:ext cx="12192000" cy="6858000"/>
          </a:xfrm>
          <a:prstGeom prst="rect">
            <a:avLst/>
          </a:prstGeom>
        </p:spPr>
      </p:pic>
      <p:sp>
        <p:nvSpPr>
          <p:cNvPr id="8" name="Rectangle 7">
            <a:extLst>
              <a:ext uri="{FF2B5EF4-FFF2-40B4-BE49-F238E27FC236}">
                <a16:creationId xmlns:a16="http://schemas.microsoft.com/office/drawing/2014/main" id="{538E576B-1A40-4BCA-9F41-CABEB24BDEBA}"/>
              </a:ext>
            </a:extLst>
          </p:cNvPr>
          <p:cNvSpPr/>
          <p:nvPr userDrawn="1"/>
        </p:nvSpPr>
        <p:spPr>
          <a:xfrm>
            <a:off x="0" y="2519085"/>
            <a:ext cx="12192000" cy="4338915"/>
          </a:xfrm>
          <a:prstGeom prst="rect">
            <a:avLst/>
          </a:prstGeom>
          <a:solidFill>
            <a:srgbClr val="003366">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76779A-0469-4262-840A-BBD7B535EBF8}"/>
              </a:ext>
            </a:extLst>
          </p:cNvPr>
          <p:cNvSpPr/>
          <p:nvPr userDrawn="1"/>
        </p:nvSpPr>
        <p:spPr>
          <a:xfrm>
            <a:off x="-21144" y="2309259"/>
            <a:ext cx="12213144" cy="209826"/>
          </a:xfrm>
          <a:prstGeom prst="rect">
            <a:avLst/>
          </a:prstGeom>
          <a:solidFill>
            <a:srgbClr val="CE1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84310-C2B3-4420-AFC0-C861004BF06C}"/>
              </a:ext>
            </a:extLst>
          </p:cNvPr>
          <p:cNvSpPr>
            <a:spLocks noGrp="1"/>
          </p:cNvSpPr>
          <p:nvPr>
            <p:ph type="title"/>
          </p:nvPr>
        </p:nvSpPr>
        <p:spPr>
          <a:xfrm>
            <a:off x="590550" y="251908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61DE630-56E4-4691-9517-F9BFD03BFDA2}"/>
              </a:ext>
            </a:extLst>
          </p:cNvPr>
          <p:cNvSpPr>
            <a:spLocks noGrp="1"/>
          </p:cNvSpPr>
          <p:nvPr>
            <p:ph idx="1"/>
          </p:nvPr>
        </p:nvSpPr>
        <p:spPr>
          <a:xfrm>
            <a:off x="590550" y="3844648"/>
            <a:ext cx="10515600" cy="29085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8365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DC2D88-3008-484A-B527-6B59738101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289" b="47"/>
          <a:stretch/>
        </p:blipFill>
        <p:spPr>
          <a:xfrm>
            <a:off x="0" y="0"/>
            <a:ext cx="12192000" cy="6962776"/>
          </a:xfrm>
          <a:prstGeom prst="rect">
            <a:avLst/>
          </a:prstGeom>
        </p:spPr>
      </p:pic>
      <p:sp>
        <p:nvSpPr>
          <p:cNvPr id="8" name="Rectangle 7">
            <a:extLst>
              <a:ext uri="{FF2B5EF4-FFF2-40B4-BE49-F238E27FC236}">
                <a16:creationId xmlns:a16="http://schemas.microsoft.com/office/drawing/2014/main" id="{538E576B-1A40-4BCA-9F41-CABEB24BDEBA}"/>
              </a:ext>
            </a:extLst>
          </p:cNvPr>
          <p:cNvSpPr/>
          <p:nvPr userDrawn="1"/>
        </p:nvSpPr>
        <p:spPr>
          <a:xfrm>
            <a:off x="0" y="2519085"/>
            <a:ext cx="12192000" cy="4443691"/>
          </a:xfrm>
          <a:prstGeom prst="rect">
            <a:avLst/>
          </a:prstGeom>
          <a:solidFill>
            <a:srgbClr val="003366">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76779A-0469-4262-840A-BBD7B535EBF8}"/>
              </a:ext>
            </a:extLst>
          </p:cNvPr>
          <p:cNvSpPr/>
          <p:nvPr userDrawn="1"/>
        </p:nvSpPr>
        <p:spPr>
          <a:xfrm>
            <a:off x="-21144" y="2309259"/>
            <a:ext cx="12213144" cy="209826"/>
          </a:xfrm>
          <a:prstGeom prst="rect">
            <a:avLst/>
          </a:prstGeom>
          <a:solidFill>
            <a:srgbClr val="CE1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84310-C2B3-4420-AFC0-C861004BF06C}"/>
              </a:ext>
            </a:extLst>
          </p:cNvPr>
          <p:cNvSpPr>
            <a:spLocks noGrp="1"/>
          </p:cNvSpPr>
          <p:nvPr>
            <p:ph type="title"/>
          </p:nvPr>
        </p:nvSpPr>
        <p:spPr>
          <a:xfrm>
            <a:off x="590550" y="251908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61DE630-56E4-4691-9517-F9BFD03BFDA2}"/>
              </a:ext>
            </a:extLst>
          </p:cNvPr>
          <p:cNvSpPr>
            <a:spLocks noGrp="1"/>
          </p:cNvSpPr>
          <p:nvPr>
            <p:ph idx="1"/>
          </p:nvPr>
        </p:nvSpPr>
        <p:spPr>
          <a:xfrm>
            <a:off x="590550" y="3844648"/>
            <a:ext cx="10515600" cy="30133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269366F2-BB13-47C5-9BDA-D87C806E5B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52795" y="166589"/>
            <a:ext cx="2739180" cy="450145"/>
          </a:xfrm>
          <a:prstGeom prst="rect">
            <a:avLst/>
          </a:prstGeom>
        </p:spPr>
      </p:pic>
      <p:pic>
        <p:nvPicPr>
          <p:cNvPr id="12" name="Picture 11">
            <a:extLst>
              <a:ext uri="{FF2B5EF4-FFF2-40B4-BE49-F238E27FC236}">
                <a16:creationId xmlns:a16="http://schemas.microsoft.com/office/drawing/2014/main" id="{553F584D-5D2C-4FF7-99C9-6E763E7ED37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76025" y="117002"/>
            <a:ext cx="549317" cy="549317"/>
          </a:xfrm>
          <a:prstGeom prst="rect">
            <a:avLst/>
          </a:prstGeom>
        </p:spPr>
      </p:pic>
    </p:spTree>
    <p:extLst>
      <p:ext uri="{BB962C8B-B14F-4D97-AF65-F5344CB8AC3E}">
        <p14:creationId xmlns:p14="http://schemas.microsoft.com/office/powerpoint/2010/main" val="896932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7D2B5C-3A52-47B7-A0A3-7D3069E3F79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50" t="20401" b="-4484"/>
          <a:stretch/>
        </p:blipFill>
        <p:spPr>
          <a:xfrm>
            <a:off x="0" y="0"/>
            <a:ext cx="12213144" cy="7256099"/>
          </a:xfrm>
          <a:prstGeom prst="rect">
            <a:avLst/>
          </a:prstGeom>
        </p:spPr>
      </p:pic>
      <p:sp>
        <p:nvSpPr>
          <p:cNvPr id="8" name="Rectangle 7">
            <a:extLst>
              <a:ext uri="{FF2B5EF4-FFF2-40B4-BE49-F238E27FC236}">
                <a16:creationId xmlns:a16="http://schemas.microsoft.com/office/drawing/2014/main" id="{538E576B-1A40-4BCA-9F41-CABEB24BDEBA}"/>
              </a:ext>
            </a:extLst>
          </p:cNvPr>
          <p:cNvSpPr/>
          <p:nvPr userDrawn="1"/>
        </p:nvSpPr>
        <p:spPr>
          <a:xfrm>
            <a:off x="0" y="2519085"/>
            <a:ext cx="12213144" cy="4338915"/>
          </a:xfrm>
          <a:prstGeom prst="rect">
            <a:avLst/>
          </a:prstGeom>
          <a:solidFill>
            <a:srgbClr val="003366">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76779A-0469-4262-840A-BBD7B535EBF8}"/>
              </a:ext>
            </a:extLst>
          </p:cNvPr>
          <p:cNvSpPr/>
          <p:nvPr userDrawn="1"/>
        </p:nvSpPr>
        <p:spPr>
          <a:xfrm>
            <a:off x="0" y="2309259"/>
            <a:ext cx="12213144" cy="209826"/>
          </a:xfrm>
          <a:prstGeom prst="rect">
            <a:avLst/>
          </a:prstGeom>
          <a:solidFill>
            <a:srgbClr val="CE1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84310-C2B3-4420-AFC0-C861004BF06C}"/>
              </a:ext>
            </a:extLst>
          </p:cNvPr>
          <p:cNvSpPr>
            <a:spLocks noGrp="1"/>
          </p:cNvSpPr>
          <p:nvPr>
            <p:ph type="title"/>
          </p:nvPr>
        </p:nvSpPr>
        <p:spPr>
          <a:xfrm>
            <a:off x="590550" y="251908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61DE630-56E4-4691-9517-F9BFD03BFDA2}"/>
              </a:ext>
            </a:extLst>
          </p:cNvPr>
          <p:cNvSpPr>
            <a:spLocks noGrp="1"/>
          </p:cNvSpPr>
          <p:nvPr>
            <p:ph idx="1"/>
          </p:nvPr>
        </p:nvSpPr>
        <p:spPr>
          <a:xfrm>
            <a:off x="590550" y="3844648"/>
            <a:ext cx="10515600" cy="30133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3F79608F-0B69-49AA-A7C5-77BE805363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20" y="233264"/>
            <a:ext cx="2739180" cy="450145"/>
          </a:xfrm>
          <a:prstGeom prst="rect">
            <a:avLst/>
          </a:prstGeom>
        </p:spPr>
      </p:pic>
      <p:pic>
        <p:nvPicPr>
          <p:cNvPr id="12" name="Picture 11">
            <a:extLst>
              <a:ext uri="{FF2B5EF4-FFF2-40B4-BE49-F238E27FC236}">
                <a16:creationId xmlns:a16="http://schemas.microsoft.com/office/drawing/2014/main" id="{B45B6D29-770D-480C-929C-ACC75BFEFE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050" y="183677"/>
            <a:ext cx="549317" cy="549317"/>
          </a:xfrm>
          <a:prstGeom prst="rect">
            <a:avLst/>
          </a:prstGeom>
        </p:spPr>
      </p:pic>
    </p:spTree>
    <p:extLst>
      <p:ext uri="{BB962C8B-B14F-4D97-AF65-F5344CB8AC3E}">
        <p14:creationId xmlns:p14="http://schemas.microsoft.com/office/powerpoint/2010/main" val="701043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8" descr="FDL_4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76967" y="2138363"/>
            <a:ext cx="1530351"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3656799" y="1650332"/>
            <a:ext cx="6341173" cy="2110257"/>
          </a:xfrm>
          <a:prstGeom prst="rect">
            <a:avLst/>
          </a:prstGeom>
        </p:spPr>
        <p:txBody>
          <a:bodyPr rtlCol="0">
            <a:noAutofit/>
          </a:bodyPr>
          <a:lstStyle>
            <a:lvl1pPr>
              <a:defRPr sz="4000"/>
            </a:lvl1pPr>
          </a:lstStyle>
          <a:p>
            <a:r>
              <a:rPr lang="en-US"/>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BOY SCOUTS OF AMERICA</a:t>
            </a:r>
            <a:br>
              <a:rPr lang="en-US"/>
            </a:br>
            <a:r>
              <a:rPr lang="en-US"/>
              <a:t>Santa Clara County Council</a:t>
            </a:r>
          </a:p>
        </p:txBody>
      </p:sp>
      <p:sp>
        <p:nvSpPr>
          <p:cNvPr id="5" name="Slide Number Placeholder 5"/>
          <p:cNvSpPr>
            <a:spLocks noGrp="1"/>
          </p:cNvSpPr>
          <p:nvPr>
            <p:ph type="sldNum" sz="quarter" idx="11"/>
          </p:nvPr>
        </p:nvSpPr>
        <p:spPr/>
        <p:txBody>
          <a:bodyPr/>
          <a:lstStyle>
            <a:lvl1pPr>
              <a:defRPr/>
            </a:lvl1pPr>
          </a:lstStyle>
          <a:p>
            <a:pPr>
              <a:defRPr/>
            </a:pPr>
            <a:fld id="{FDFBDDFB-4BD4-4A28-BE8A-C46DEA58ECF3}" type="slidenum">
              <a:rPr lang="en-US"/>
              <a:pPr>
                <a:defRPr/>
              </a:pPr>
              <a:t>‹#›</a:t>
            </a:fld>
            <a:endParaRPr lang="en-US"/>
          </a:p>
        </p:txBody>
      </p:sp>
      <p:sp>
        <p:nvSpPr>
          <p:cNvPr id="6" name="Date Placeholder 6"/>
          <p:cNvSpPr>
            <a:spLocks noGrp="1"/>
          </p:cNvSpPr>
          <p:nvPr>
            <p:ph type="dt" sz="half" idx="12"/>
          </p:nvPr>
        </p:nvSpPr>
        <p:spPr>
          <a:xfrm>
            <a:off x="5088467" y="6508751"/>
            <a:ext cx="2844800" cy="365125"/>
          </a:xfrm>
          <a:prstGeom prst="rect">
            <a:avLst/>
          </a:prstGeom>
        </p:spPr>
        <p:txBody>
          <a:bodyPr/>
          <a:lstStyle>
            <a:lvl1pPr>
              <a:defRPr/>
            </a:lvl1pPr>
          </a:lstStyle>
          <a:p>
            <a:pPr>
              <a:defRPr/>
            </a:pPr>
            <a:fld id="{FB3D625F-B632-4013-9955-35D4E593B1DD}" type="datetime1">
              <a:rPr lang="en-US"/>
              <a:pPr>
                <a:defRPr/>
              </a:pPr>
              <a:t>8/10/2021</a:t>
            </a:fld>
            <a:endParaRPr lang="en-US"/>
          </a:p>
        </p:txBody>
      </p:sp>
    </p:spTree>
    <p:extLst>
      <p:ext uri="{BB962C8B-B14F-4D97-AF65-F5344CB8AC3E}">
        <p14:creationId xmlns:p14="http://schemas.microsoft.com/office/powerpoint/2010/main" val="3429948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AD69522-1C1C-477C-B61A-03F74A500B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761" b="33862"/>
          <a:stretch/>
        </p:blipFill>
        <p:spPr>
          <a:xfrm>
            <a:off x="1" y="1"/>
            <a:ext cx="12192000" cy="6858000"/>
          </a:xfrm>
          <a:prstGeom prst="rect">
            <a:avLst/>
          </a:prstGeom>
        </p:spPr>
      </p:pic>
      <p:sp>
        <p:nvSpPr>
          <p:cNvPr id="11" name="Rectangle 10">
            <a:extLst>
              <a:ext uri="{FF2B5EF4-FFF2-40B4-BE49-F238E27FC236}">
                <a16:creationId xmlns:a16="http://schemas.microsoft.com/office/drawing/2014/main" id="{97771E2B-5CB5-421E-B8F1-ED1AC6BA04FF}"/>
              </a:ext>
            </a:extLst>
          </p:cNvPr>
          <p:cNvSpPr/>
          <p:nvPr userDrawn="1"/>
        </p:nvSpPr>
        <p:spPr>
          <a:xfrm rot="4320000">
            <a:off x="-2300355" y="-809455"/>
            <a:ext cx="12192000" cy="9520924"/>
          </a:xfrm>
          <a:prstGeom prst="rect">
            <a:avLst/>
          </a:prstGeom>
          <a:solidFill>
            <a:srgbClr val="003366">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DD2A8E9-AD7B-4596-A74D-AF406A6BABCF}"/>
              </a:ext>
            </a:extLst>
          </p:cNvPr>
          <p:cNvSpPr/>
          <p:nvPr userDrawn="1"/>
        </p:nvSpPr>
        <p:spPr>
          <a:xfrm rot="4320000">
            <a:off x="2558826" y="3076734"/>
            <a:ext cx="12192000" cy="207804"/>
          </a:xfrm>
          <a:prstGeom prst="rect">
            <a:avLst/>
          </a:prstGeom>
          <a:solidFill>
            <a:srgbClr val="CE1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C59F35D-0559-460B-9381-554B2669CEFC}"/>
              </a:ext>
            </a:extLst>
          </p:cNvPr>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5EF04E2F-166E-4B6A-BDCD-E748008CEA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645" y="6292410"/>
            <a:ext cx="2739180" cy="450145"/>
          </a:xfrm>
          <a:prstGeom prst="rect">
            <a:avLst/>
          </a:prstGeom>
        </p:spPr>
      </p:pic>
      <p:pic>
        <p:nvPicPr>
          <p:cNvPr id="14" name="Picture 13">
            <a:extLst>
              <a:ext uri="{FF2B5EF4-FFF2-40B4-BE49-F238E27FC236}">
                <a16:creationId xmlns:a16="http://schemas.microsoft.com/office/drawing/2014/main" id="{DD01CAA1-3DDD-48B8-8E66-A62260C906E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2875" y="6242823"/>
            <a:ext cx="549317" cy="549317"/>
          </a:xfrm>
          <a:prstGeom prst="rect">
            <a:avLst/>
          </a:prstGeom>
        </p:spPr>
      </p:pic>
      <p:sp>
        <p:nvSpPr>
          <p:cNvPr id="2" name="Title 1">
            <a:extLst>
              <a:ext uri="{FF2B5EF4-FFF2-40B4-BE49-F238E27FC236}">
                <a16:creationId xmlns:a16="http://schemas.microsoft.com/office/drawing/2014/main" id="{14E281C0-D51E-4327-B621-A1BA9DA99D97}"/>
              </a:ext>
            </a:extLst>
          </p:cNvPr>
          <p:cNvSpPr>
            <a:spLocks noGrp="1"/>
          </p:cNvSpPr>
          <p:nvPr>
            <p:ph type="title"/>
          </p:nvPr>
        </p:nvSpPr>
        <p:spPr/>
        <p:txBody>
          <a:bodyPr/>
          <a:lstStyle>
            <a:lvl1pPr>
              <a:defRPr>
                <a:latin typeface="Roboto Thin" panose="02000000000000000000" pitchFamily="2" charset="0"/>
                <a:ea typeface="Roboto Thin"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1658398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AD69522-1C1C-477C-B61A-03F74A500B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97771E2B-5CB5-421E-B8F1-ED1AC6BA04FF}"/>
              </a:ext>
            </a:extLst>
          </p:cNvPr>
          <p:cNvSpPr/>
          <p:nvPr userDrawn="1"/>
        </p:nvSpPr>
        <p:spPr>
          <a:xfrm rot="4320000">
            <a:off x="-2300355" y="-809455"/>
            <a:ext cx="12192000" cy="9520924"/>
          </a:xfrm>
          <a:prstGeom prst="rect">
            <a:avLst/>
          </a:prstGeom>
          <a:solidFill>
            <a:srgbClr val="003366">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DD2A8E9-AD7B-4596-A74D-AF406A6BABCF}"/>
              </a:ext>
            </a:extLst>
          </p:cNvPr>
          <p:cNvSpPr/>
          <p:nvPr userDrawn="1"/>
        </p:nvSpPr>
        <p:spPr>
          <a:xfrm rot="4320000">
            <a:off x="2558826" y="3076734"/>
            <a:ext cx="12192000" cy="207804"/>
          </a:xfrm>
          <a:prstGeom prst="rect">
            <a:avLst/>
          </a:prstGeom>
          <a:solidFill>
            <a:srgbClr val="CE1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C59F35D-0559-460B-9381-554B2669CEFC}"/>
              </a:ext>
            </a:extLst>
          </p:cNvPr>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5EF04E2F-166E-4B6A-BDCD-E748008CEA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1070" y="6292410"/>
            <a:ext cx="2739180" cy="450145"/>
          </a:xfrm>
          <a:prstGeom prst="rect">
            <a:avLst/>
          </a:prstGeom>
        </p:spPr>
      </p:pic>
      <p:pic>
        <p:nvPicPr>
          <p:cNvPr id="14" name="Picture 13">
            <a:extLst>
              <a:ext uri="{FF2B5EF4-FFF2-40B4-BE49-F238E27FC236}">
                <a16:creationId xmlns:a16="http://schemas.microsoft.com/office/drawing/2014/main" id="{DD01CAA1-3DDD-48B8-8E66-A62260C906E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0" y="6242823"/>
            <a:ext cx="549317" cy="549317"/>
          </a:xfrm>
          <a:prstGeom prst="rect">
            <a:avLst/>
          </a:prstGeom>
        </p:spPr>
      </p:pic>
      <p:sp>
        <p:nvSpPr>
          <p:cNvPr id="2" name="Title 1">
            <a:extLst>
              <a:ext uri="{FF2B5EF4-FFF2-40B4-BE49-F238E27FC236}">
                <a16:creationId xmlns:a16="http://schemas.microsoft.com/office/drawing/2014/main" id="{14E281C0-D51E-4327-B621-A1BA9DA99D9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7356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DF44D5-37D1-4F48-9182-5D79A64D12E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77" t="6834" b="15207"/>
          <a:stretch/>
        </p:blipFill>
        <p:spPr>
          <a:xfrm flipH="1">
            <a:off x="0" y="0"/>
            <a:ext cx="12192000" cy="6858000"/>
          </a:xfrm>
          <a:prstGeom prst="rect">
            <a:avLst/>
          </a:prstGeom>
        </p:spPr>
      </p:pic>
      <p:sp>
        <p:nvSpPr>
          <p:cNvPr id="11" name="Rectangle 10">
            <a:extLst>
              <a:ext uri="{FF2B5EF4-FFF2-40B4-BE49-F238E27FC236}">
                <a16:creationId xmlns:a16="http://schemas.microsoft.com/office/drawing/2014/main" id="{97771E2B-5CB5-421E-B8F1-ED1AC6BA04FF}"/>
              </a:ext>
            </a:extLst>
          </p:cNvPr>
          <p:cNvSpPr/>
          <p:nvPr userDrawn="1"/>
        </p:nvSpPr>
        <p:spPr>
          <a:xfrm rot="4320000">
            <a:off x="-2300355" y="-809455"/>
            <a:ext cx="12192000" cy="9520924"/>
          </a:xfrm>
          <a:prstGeom prst="rect">
            <a:avLst/>
          </a:prstGeom>
          <a:solidFill>
            <a:srgbClr val="003366">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DD2A8E9-AD7B-4596-A74D-AF406A6BABCF}"/>
              </a:ext>
            </a:extLst>
          </p:cNvPr>
          <p:cNvSpPr/>
          <p:nvPr userDrawn="1"/>
        </p:nvSpPr>
        <p:spPr>
          <a:xfrm rot="4320000">
            <a:off x="2558826" y="3076734"/>
            <a:ext cx="12192000" cy="207804"/>
          </a:xfrm>
          <a:prstGeom prst="rect">
            <a:avLst/>
          </a:prstGeom>
          <a:solidFill>
            <a:srgbClr val="CE1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C59F35D-0559-460B-9381-554B2669CEFC}"/>
              </a:ext>
            </a:extLst>
          </p:cNvPr>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5EF04E2F-166E-4B6A-BDCD-E748008CEA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1070" y="6292410"/>
            <a:ext cx="2739180" cy="450145"/>
          </a:xfrm>
          <a:prstGeom prst="rect">
            <a:avLst/>
          </a:prstGeom>
        </p:spPr>
      </p:pic>
      <p:pic>
        <p:nvPicPr>
          <p:cNvPr id="14" name="Picture 13">
            <a:extLst>
              <a:ext uri="{FF2B5EF4-FFF2-40B4-BE49-F238E27FC236}">
                <a16:creationId xmlns:a16="http://schemas.microsoft.com/office/drawing/2014/main" id="{DD01CAA1-3DDD-48B8-8E66-A62260C906E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0" y="6242823"/>
            <a:ext cx="549317" cy="549317"/>
          </a:xfrm>
          <a:prstGeom prst="rect">
            <a:avLst/>
          </a:prstGeom>
        </p:spPr>
      </p:pic>
      <p:sp>
        <p:nvSpPr>
          <p:cNvPr id="2" name="Title 1">
            <a:extLst>
              <a:ext uri="{FF2B5EF4-FFF2-40B4-BE49-F238E27FC236}">
                <a16:creationId xmlns:a16="http://schemas.microsoft.com/office/drawing/2014/main" id="{14E281C0-D51E-4327-B621-A1BA9DA99D9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1092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AD69522-1C1C-477C-B61A-03F74A500B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623" r="9213" b="5648"/>
          <a:stretch/>
        </p:blipFill>
        <p:spPr>
          <a:xfrm>
            <a:off x="0" y="-1"/>
            <a:ext cx="12192000" cy="6858001"/>
          </a:xfrm>
          <a:prstGeom prst="rect">
            <a:avLst/>
          </a:prstGeom>
        </p:spPr>
      </p:pic>
      <p:sp>
        <p:nvSpPr>
          <p:cNvPr id="11" name="Rectangle 10">
            <a:extLst>
              <a:ext uri="{FF2B5EF4-FFF2-40B4-BE49-F238E27FC236}">
                <a16:creationId xmlns:a16="http://schemas.microsoft.com/office/drawing/2014/main" id="{97771E2B-5CB5-421E-B8F1-ED1AC6BA04FF}"/>
              </a:ext>
            </a:extLst>
          </p:cNvPr>
          <p:cNvSpPr/>
          <p:nvPr userDrawn="1"/>
        </p:nvSpPr>
        <p:spPr>
          <a:xfrm rot="17280000" flipV="1">
            <a:off x="-2759879" y="-930617"/>
            <a:ext cx="12192000" cy="9520924"/>
          </a:xfrm>
          <a:prstGeom prst="rect">
            <a:avLst/>
          </a:prstGeom>
          <a:solidFill>
            <a:srgbClr val="003366">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DD2A8E9-AD7B-4596-A74D-AF406A6BABCF}"/>
              </a:ext>
            </a:extLst>
          </p:cNvPr>
          <p:cNvSpPr/>
          <p:nvPr userDrawn="1"/>
        </p:nvSpPr>
        <p:spPr>
          <a:xfrm rot="17280000" flipV="1">
            <a:off x="2558826" y="3076734"/>
            <a:ext cx="12192000" cy="207804"/>
          </a:xfrm>
          <a:prstGeom prst="rect">
            <a:avLst/>
          </a:prstGeom>
          <a:solidFill>
            <a:srgbClr val="CE1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C59F35D-0559-460B-9381-554B2669CEFC}"/>
              </a:ext>
            </a:extLst>
          </p:cNvPr>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5EF04E2F-166E-4B6A-BDCD-E748008CEA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2495" y="6292410"/>
            <a:ext cx="2739180" cy="450145"/>
          </a:xfrm>
          <a:prstGeom prst="rect">
            <a:avLst/>
          </a:prstGeom>
        </p:spPr>
      </p:pic>
      <p:pic>
        <p:nvPicPr>
          <p:cNvPr id="14" name="Picture 13">
            <a:extLst>
              <a:ext uri="{FF2B5EF4-FFF2-40B4-BE49-F238E27FC236}">
                <a16:creationId xmlns:a16="http://schemas.microsoft.com/office/drawing/2014/main" id="{DD01CAA1-3DDD-48B8-8E66-A62260C906E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725" y="6242823"/>
            <a:ext cx="549317" cy="549317"/>
          </a:xfrm>
          <a:prstGeom prst="rect">
            <a:avLst/>
          </a:prstGeom>
        </p:spPr>
      </p:pic>
      <p:sp>
        <p:nvSpPr>
          <p:cNvPr id="2" name="Title 1">
            <a:extLst>
              <a:ext uri="{FF2B5EF4-FFF2-40B4-BE49-F238E27FC236}">
                <a16:creationId xmlns:a16="http://schemas.microsoft.com/office/drawing/2014/main" id="{14E281C0-D51E-4327-B621-A1BA9DA99D9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35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AD69522-1C1C-477C-B61A-03F74A500B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32" b="18690"/>
          <a:stretch/>
        </p:blipFill>
        <p:spPr>
          <a:xfrm flipH="1">
            <a:off x="-2" y="1"/>
            <a:ext cx="12192001" cy="6858000"/>
          </a:xfrm>
          <a:prstGeom prst="rect">
            <a:avLst/>
          </a:prstGeom>
        </p:spPr>
      </p:pic>
      <p:sp>
        <p:nvSpPr>
          <p:cNvPr id="11" name="Rectangle 10">
            <a:extLst>
              <a:ext uri="{FF2B5EF4-FFF2-40B4-BE49-F238E27FC236}">
                <a16:creationId xmlns:a16="http://schemas.microsoft.com/office/drawing/2014/main" id="{97771E2B-5CB5-421E-B8F1-ED1AC6BA04FF}"/>
              </a:ext>
            </a:extLst>
          </p:cNvPr>
          <p:cNvSpPr/>
          <p:nvPr userDrawn="1"/>
        </p:nvSpPr>
        <p:spPr>
          <a:xfrm rot="17280000" flipV="1">
            <a:off x="-2759880" y="-930616"/>
            <a:ext cx="12192000" cy="9520924"/>
          </a:xfrm>
          <a:prstGeom prst="rect">
            <a:avLst/>
          </a:prstGeom>
          <a:solidFill>
            <a:srgbClr val="003366">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DD2A8E9-AD7B-4596-A74D-AF406A6BABCF}"/>
              </a:ext>
            </a:extLst>
          </p:cNvPr>
          <p:cNvSpPr/>
          <p:nvPr userDrawn="1"/>
        </p:nvSpPr>
        <p:spPr>
          <a:xfrm rot="17280000" flipV="1">
            <a:off x="2558826" y="3076734"/>
            <a:ext cx="12192000" cy="207804"/>
          </a:xfrm>
          <a:prstGeom prst="rect">
            <a:avLst/>
          </a:prstGeom>
          <a:solidFill>
            <a:srgbClr val="CE1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C59F35D-0559-460B-9381-554B2669CEFC}"/>
              </a:ext>
            </a:extLst>
          </p:cNvPr>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5EF04E2F-166E-4B6A-BDCD-E748008CEA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3445" y="6292410"/>
            <a:ext cx="2739180" cy="450145"/>
          </a:xfrm>
          <a:prstGeom prst="rect">
            <a:avLst/>
          </a:prstGeom>
        </p:spPr>
      </p:pic>
      <p:pic>
        <p:nvPicPr>
          <p:cNvPr id="14" name="Picture 13">
            <a:extLst>
              <a:ext uri="{FF2B5EF4-FFF2-40B4-BE49-F238E27FC236}">
                <a16:creationId xmlns:a16="http://schemas.microsoft.com/office/drawing/2014/main" id="{DD01CAA1-3DDD-48B8-8E66-A62260C906E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675" y="6242823"/>
            <a:ext cx="549317" cy="549317"/>
          </a:xfrm>
          <a:prstGeom prst="rect">
            <a:avLst/>
          </a:prstGeom>
        </p:spPr>
      </p:pic>
      <p:sp>
        <p:nvSpPr>
          <p:cNvPr id="2" name="Title 1">
            <a:extLst>
              <a:ext uri="{FF2B5EF4-FFF2-40B4-BE49-F238E27FC236}">
                <a16:creationId xmlns:a16="http://schemas.microsoft.com/office/drawing/2014/main" id="{14E281C0-D51E-4327-B621-A1BA9DA99D9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8016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AD69522-1C1C-477C-B61A-03F74A500B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18" t="4373" b="15028"/>
          <a:stretch/>
        </p:blipFill>
        <p:spPr>
          <a:xfrm flipH="1">
            <a:off x="-2" y="-164879"/>
            <a:ext cx="12192001" cy="7022880"/>
          </a:xfrm>
          <a:prstGeom prst="rect">
            <a:avLst/>
          </a:prstGeom>
        </p:spPr>
      </p:pic>
      <p:sp>
        <p:nvSpPr>
          <p:cNvPr id="11" name="Rectangle 10">
            <a:extLst>
              <a:ext uri="{FF2B5EF4-FFF2-40B4-BE49-F238E27FC236}">
                <a16:creationId xmlns:a16="http://schemas.microsoft.com/office/drawing/2014/main" id="{97771E2B-5CB5-421E-B8F1-ED1AC6BA04FF}"/>
              </a:ext>
            </a:extLst>
          </p:cNvPr>
          <p:cNvSpPr/>
          <p:nvPr userDrawn="1"/>
        </p:nvSpPr>
        <p:spPr>
          <a:xfrm rot="17280000" flipV="1">
            <a:off x="-1242740" y="-1791666"/>
            <a:ext cx="9711074" cy="9520924"/>
          </a:xfrm>
          <a:prstGeom prst="rect">
            <a:avLst/>
          </a:prstGeom>
          <a:solidFill>
            <a:srgbClr val="003366">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DD2A8E9-AD7B-4596-A74D-AF406A6BABCF}"/>
              </a:ext>
            </a:extLst>
          </p:cNvPr>
          <p:cNvSpPr/>
          <p:nvPr userDrawn="1"/>
        </p:nvSpPr>
        <p:spPr>
          <a:xfrm rot="17280000" flipV="1">
            <a:off x="2558826" y="3076734"/>
            <a:ext cx="12192000" cy="207804"/>
          </a:xfrm>
          <a:prstGeom prst="rect">
            <a:avLst/>
          </a:prstGeom>
          <a:solidFill>
            <a:srgbClr val="CE1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C59F35D-0559-460B-9381-554B2669CEFC}"/>
              </a:ext>
            </a:extLst>
          </p:cNvPr>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5EF04E2F-166E-4B6A-BDCD-E748008CEA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2970" y="6292410"/>
            <a:ext cx="2739180" cy="450145"/>
          </a:xfrm>
          <a:prstGeom prst="rect">
            <a:avLst/>
          </a:prstGeom>
        </p:spPr>
      </p:pic>
      <p:pic>
        <p:nvPicPr>
          <p:cNvPr id="14" name="Picture 13">
            <a:extLst>
              <a:ext uri="{FF2B5EF4-FFF2-40B4-BE49-F238E27FC236}">
                <a16:creationId xmlns:a16="http://schemas.microsoft.com/office/drawing/2014/main" id="{DD01CAA1-3DDD-48B8-8E66-A62260C906E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200" y="6242823"/>
            <a:ext cx="549317" cy="549317"/>
          </a:xfrm>
          <a:prstGeom prst="rect">
            <a:avLst/>
          </a:prstGeom>
        </p:spPr>
      </p:pic>
      <p:sp>
        <p:nvSpPr>
          <p:cNvPr id="2" name="Title 1">
            <a:extLst>
              <a:ext uri="{FF2B5EF4-FFF2-40B4-BE49-F238E27FC236}">
                <a16:creationId xmlns:a16="http://schemas.microsoft.com/office/drawing/2014/main" id="{14E281C0-D51E-4327-B621-A1BA9DA99D9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4219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6A5E54-036D-4882-9C4C-430C82C408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282" b="10202"/>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36ED367A-4806-4C7A-87C8-198BA49D32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97700" y="6268905"/>
            <a:ext cx="2739180" cy="450145"/>
          </a:xfrm>
          <a:prstGeom prst="rect">
            <a:avLst/>
          </a:prstGeom>
        </p:spPr>
      </p:pic>
      <p:pic>
        <p:nvPicPr>
          <p:cNvPr id="15" name="Picture 14">
            <a:extLst>
              <a:ext uri="{FF2B5EF4-FFF2-40B4-BE49-F238E27FC236}">
                <a16:creationId xmlns:a16="http://schemas.microsoft.com/office/drawing/2014/main" id="{D5C4E8EC-1FA7-458A-AD6B-3AB80A3DE9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14344" y="6224942"/>
            <a:ext cx="549317" cy="549317"/>
          </a:xfrm>
          <a:prstGeom prst="rect">
            <a:avLst/>
          </a:prstGeom>
        </p:spPr>
      </p:pic>
      <p:sp>
        <p:nvSpPr>
          <p:cNvPr id="24" name="Rectangle 23">
            <a:extLst>
              <a:ext uri="{FF2B5EF4-FFF2-40B4-BE49-F238E27FC236}">
                <a16:creationId xmlns:a16="http://schemas.microsoft.com/office/drawing/2014/main" id="{465BBD61-256E-4716-BE4B-C62A51695B68}"/>
              </a:ext>
            </a:extLst>
          </p:cNvPr>
          <p:cNvSpPr/>
          <p:nvPr userDrawn="1"/>
        </p:nvSpPr>
        <p:spPr>
          <a:xfrm>
            <a:off x="-7431" y="1034662"/>
            <a:ext cx="12220575" cy="3809517"/>
          </a:xfrm>
          <a:prstGeom prst="rect">
            <a:avLst/>
          </a:prstGeom>
          <a:solidFill>
            <a:srgbClr val="E9E9E1">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C2816CF-ABEA-4205-99A8-794AA6B27A1E}"/>
              </a:ext>
            </a:extLst>
          </p:cNvPr>
          <p:cNvSpPr/>
          <p:nvPr userDrawn="1"/>
        </p:nvSpPr>
        <p:spPr>
          <a:xfrm>
            <a:off x="0" y="0"/>
            <a:ext cx="12192000" cy="1038225"/>
          </a:xfrm>
          <a:prstGeom prst="rect">
            <a:avLst/>
          </a:prstGeom>
          <a:solidFill>
            <a:srgbClr val="003366">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A85F645C-2FCC-414E-B9FF-235AEC4D720B}"/>
              </a:ext>
            </a:extLst>
          </p:cNvPr>
          <p:cNvSpPr>
            <a:spLocks noGrp="1"/>
          </p:cNvSpPr>
          <p:nvPr>
            <p:ph type="title"/>
          </p:nvPr>
        </p:nvSpPr>
        <p:spPr>
          <a:xfrm>
            <a:off x="382300" y="-124734"/>
            <a:ext cx="10515600" cy="1325563"/>
          </a:xfrm>
        </p:spPr>
        <p:txBody>
          <a:bodyPr/>
          <a:lstStyle/>
          <a:p>
            <a:r>
              <a:rPr lang="en-US"/>
              <a:t>Click to edit Master title style</a:t>
            </a:r>
          </a:p>
        </p:txBody>
      </p:sp>
      <p:sp>
        <p:nvSpPr>
          <p:cNvPr id="27" name="Content Placeholder 2">
            <a:extLst>
              <a:ext uri="{FF2B5EF4-FFF2-40B4-BE49-F238E27FC236}">
                <a16:creationId xmlns:a16="http://schemas.microsoft.com/office/drawing/2014/main" id="{6A6075E2-F3D3-442E-A78B-93FB2D16FA45}"/>
              </a:ext>
            </a:extLst>
          </p:cNvPr>
          <p:cNvSpPr>
            <a:spLocks noGrp="1"/>
          </p:cNvSpPr>
          <p:nvPr>
            <p:ph sz="half" idx="1"/>
          </p:nvPr>
        </p:nvSpPr>
        <p:spPr>
          <a:xfrm>
            <a:off x="392872" y="1102441"/>
            <a:ext cx="5238750" cy="3685371"/>
          </a:xfrm>
        </p:spPr>
        <p:txBody>
          <a:bodyPr/>
          <a:lstStyle>
            <a:lvl1pPr>
              <a:defRPr>
                <a:solidFill>
                  <a:srgbClr val="232528"/>
                </a:solidFill>
              </a:defRPr>
            </a:lvl1pPr>
            <a:lvl2pPr>
              <a:defRPr>
                <a:solidFill>
                  <a:srgbClr val="232528"/>
                </a:solidFill>
              </a:defRPr>
            </a:lvl2pPr>
            <a:lvl3pPr>
              <a:defRPr>
                <a:solidFill>
                  <a:srgbClr val="232528"/>
                </a:solidFill>
              </a:defRPr>
            </a:lvl3pPr>
            <a:lvl4pPr>
              <a:defRPr>
                <a:solidFill>
                  <a:srgbClr val="232528"/>
                </a:solidFill>
              </a:defRPr>
            </a:lvl4pPr>
            <a:lvl5pPr>
              <a:defRPr>
                <a:solidFill>
                  <a:srgbClr val="23252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3">
            <a:extLst>
              <a:ext uri="{FF2B5EF4-FFF2-40B4-BE49-F238E27FC236}">
                <a16:creationId xmlns:a16="http://schemas.microsoft.com/office/drawing/2014/main" id="{5947CA7F-FE93-4622-ADCA-E5A3CE14FAD4}"/>
              </a:ext>
            </a:extLst>
          </p:cNvPr>
          <p:cNvSpPr>
            <a:spLocks noGrp="1"/>
          </p:cNvSpPr>
          <p:nvPr>
            <p:ph sz="half" idx="2"/>
          </p:nvPr>
        </p:nvSpPr>
        <p:spPr>
          <a:xfrm>
            <a:off x="6653126" y="1102441"/>
            <a:ext cx="5153025" cy="3679604"/>
          </a:xfrm>
        </p:spPr>
        <p:txBody>
          <a:bodyPr/>
          <a:lstStyle>
            <a:lvl1pPr>
              <a:defRPr>
                <a:solidFill>
                  <a:srgbClr val="232528"/>
                </a:solidFill>
              </a:defRPr>
            </a:lvl1pPr>
            <a:lvl2pPr>
              <a:defRPr>
                <a:solidFill>
                  <a:srgbClr val="232528"/>
                </a:solidFill>
              </a:defRPr>
            </a:lvl2pPr>
            <a:lvl3pPr>
              <a:defRPr>
                <a:solidFill>
                  <a:srgbClr val="232528"/>
                </a:solidFill>
              </a:defRPr>
            </a:lvl3pPr>
            <a:lvl4pPr>
              <a:defRPr>
                <a:solidFill>
                  <a:srgbClr val="232528"/>
                </a:solidFill>
              </a:defRPr>
            </a:lvl4pPr>
            <a:lvl5pPr>
              <a:defRPr>
                <a:solidFill>
                  <a:srgbClr val="23252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Rectangle 28">
            <a:extLst>
              <a:ext uri="{FF2B5EF4-FFF2-40B4-BE49-F238E27FC236}">
                <a16:creationId xmlns:a16="http://schemas.microsoft.com/office/drawing/2014/main" id="{7756C171-DFEE-4BB8-9710-8DC71366211E}"/>
              </a:ext>
            </a:extLst>
          </p:cNvPr>
          <p:cNvSpPr/>
          <p:nvPr userDrawn="1"/>
        </p:nvSpPr>
        <p:spPr>
          <a:xfrm>
            <a:off x="-21144" y="4816712"/>
            <a:ext cx="12213144" cy="209826"/>
          </a:xfrm>
          <a:prstGeom prst="rect">
            <a:avLst/>
          </a:prstGeom>
          <a:solidFill>
            <a:srgbClr val="CE1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C34C2FB-5D3D-40D8-9C5E-31625AE47A20}"/>
              </a:ext>
            </a:extLst>
          </p:cNvPr>
          <p:cNvSpPr/>
          <p:nvPr userDrawn="1"/>
        </p:nvSpPr>
        <p:spPr>
          <a:xfrm rot="5400000">
            <a:off x="4250615" y="2810622"/>
            <a:ext cx="3782050" cy="230130"/>
          </a:xfrm>
          <a:prstGeom prst="rect">
            <a:avLst/>
          </a:prstGeom>
          <a:solidFill>
            <a:srgbClr val="CE1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7129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533E94-8E7A-42E8-8605-556EB95C30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280" b="346"/>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5446B1B-6EA3-4B65-B23C-090AF9712403}"/>
              </a:ext>
            </a:extLst>
          </p:cNvPr>
          <p:cNvSpPr/>
          <p:nvPr userDrawn="1"/>
        </p:nvSpPr>
        <p:spPr>
          <a:xfrm>
            <a:off x="-7431" y="3073748"/>
            <a:ext cx="12220575" cy="3809517"/>
          </a:xfrm>
          <a:prstGeom prst="rect">
            <a:avLst/>
          </a:prstGeom>
          <a:solidFill>
            <a:srgbClr val="E9E9E1">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71C1425-63EC-4386-BB87-EA7656971578}"/>
              </a:ext>
            </a:extLst>
          </p:cNvPr>
          <p:cNvSpPr/>
          <p:nvPr userDrawn="1"/>
        </p:nvSpPr>
        <p:spPr>
          <a:xfrm>
            <a:off x="0" y="1824892"/>
            <a:ext cx="12192000" cy="1038225"/>
          </a:xfrm>
          <a:prstGeom prst="rect">
            <a:avLst/>
          </a:prstGeom>
          <a:solidFill>
            <a:srgbClr val="003366">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2CCA33-AABC-460C-9F19-8082F996DE7A}"/>
              </a:ext>
            </a:extLst>
          </p:cNvPr>
          <p:cNvSpPr>
            <a:spLocks noGrp="1"/>
          </p:cNvSpPr>
          <p:nvPr>
            <p:ph type="title"/>
          </p:nvPr>
        </p:nvSpPr>
        <p:spPr>
          <a:xfrm>
            <a:off x="382300" y="1700158"/>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2E50940-FBD1-4D05-BD4D-A2F40A0359D9}"/>
              </a:ext>
            </a:extLst>
          </p:cNvPr>
          <p:cNvSpPr>
            <a:spLocks noGrp="1"/>
          </p:cNvSpPr>
          <p:nvPr>
            <p:ph sz="half" idx="1"/>
          </p:nvPr>
        </p:nvSpPr>
        <p:spPr>
          <a:xfrm>
            <a:off x="382300" y="3171824"/>
            <a:ext cx="5238750" cy="3685371"/>
          </a:xfrm>
        </p:spPr>
        <p:txBody>
          <a:bodyPr/>
          <a:lstStyle>
            <a:lvl1pPr>
              <a:defRPr>
                <a:solidFill>
                  <a:srgbClr val="232528"/>
                </a:solidFill>
              </a:defRPr>
            </a:lvl1pPr>
            <a:lvl2pPr>
              <a:defRPr>
                <a:solidFill>
                  <a:srgbClr val="232528"/>
                </a:solidFill>
              </a:defRPr>
            </a:lvl2pPr>
            <a:lvl3pPr>
              <a:defRPr>
                <a:solidFill>
                  <a:srgbClr val="232528"/>
                </a:solidFill>
              </a:defRPr>
            </a:lvl3pPr>
            <a:lvl4pPr>
              <a:defRPr>
                <a:solidFill>
                  <a:srgbClr val="232528"/>
                </a:solidFill>
              </a:defRPr>
            </a:lvl4pPr>
            <a:lvl5pPr>
              <a:defRPr>
                <a:solidFill>
                  <a:srgbClr val="23252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CE4566-87B0-4800-8DE8-92A540EF7D30}"/>
              </a:ext>
            </a:extLst>
          </p:cNvPr>
          <p:cNvSpPr>
            <a:spLocks noGrp="1"/>
          </p:cNvSpPr>
          <p:nvPr>
            <p:ph sz="half" idx="2"/>
          </p:nvPr>
        </p:nvSpPr>
        <p:spPr>
          <a:xfrm>
            <a:off x="6642554" y="3171824"/>
            <a:ext cx="5153025" cy="3679604"/>
          </a:xfrm>
        </p:spPr>
        <p:txBody>
          <a:bodyPr/>
          <a:lstStyle>
            <a:lvl1pPr>
              <a:defRPr>
                <a:solidFill>
                  <a:srgbClr val="232528"/>
                </a:solidFill>
              </a:defRPr>
            </a:lvl1pPr>
            <a:lvl2pPr>
              <a:defRPr>
                <a:solidFill>
                  <a:srgbClr val="232528"/>
                </a:solidFill>
              </a:defRPr>
            </a:lvl2pPr>
            <a:lvl3pPr>
              <a:defRPr>
                <a:solidFill>
                  <a:srgbClr val="232528"/>
                </a:solidFill>
              </a:defRPr>
            </a:lvl3pPr>
            <a:lvl4pPr>
              <a:defRPr>
                <a:solidFill>
                  <a:srgbClr val="232528"/>
                </a:solidFill>
              </a:defRPr>
            </a:lvl4pPr>
            <a:lvl5pPr>
              <a:defRPr>
                <a:solidFill>
                  <a:srgbClr val="23252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22109331-BBA5-4349-92F2-5B39A85D5CBC}"/>
              </a:ext>
            </a:extLst>
          </p:cNvPr>
          <p:cNvSpPr/>
          <p:nvPr userDrawn="1"/>
        </p:nvSpPr>
        <p:spPr>
          <a:xfrm>
            <a:off x="0" y="2863117"/>
            <a:ext cx="12192000" cy="212653"/>
          </a:xfrm>
          <a:prstGeom prst="rect">
            <a:avLst/>
          </a:prstGeom>
          <a:solidFill>
            <a:srgbClr val="CE1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6ED367A-4806-4C7A-87C8-198BA49D32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97700" y="161225"/>
            <a:ext cx="2739180" cy="450145"/>
          </a:xfrm>
          <a:prstGeom prst="rect">
            <a:avLst/>
          </a:prstGeom>
        </p:spPr>
      </p:pic>
      <p:pic>
        <p:nvPicPr>
          <p:cNvPr id="15" name="Picture 14">
            <a:extLst>
              <a:ext uri="{FF2B5EF4-FFF2-40B4-BE49-F238E27FC236}">
                <a16:creationId xmlns:a16="http://schemas.microsoft.com/office/drawing/2014/main" id="{D5C4E8EC-1FA7-458A-AD6B-3AB80A3DE9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14344" y="117262"/>
            <a:ext cx="549317" cy="549317"/>
          </a:xfrm>
          <a:prstGeom prst="rect">
            <a:avLst/>
          </a:prstGeom>
        </p:spPr>
      </p:pic>
      <p:sp>
        <p:nvSpPr>
          <p:cNvPr id="16" name="Rectangle 15">
            <a:extLst>
              <a:ext uri="{FF2B5EF4-FFF2-40B4-BE49-F238E27FC236}">
                <a16:creationId xmlns:a16="http://schemas.microsoft.com/office/drawing/2014/main" id="{12A46E94-ED16-4D78-9EF8-904CCAA99F28}"/>
              </a:ext>
            </a:extLst>
          </p:cNvPr>
          <p:cNvSpPr/>
          <p:nvPr userDrawn="1"/>
        </p:nvSpPr>
        <p:spPr>
          <a:xfrm rot="5400000">
            <a:off x="4226308" y="4866270"/>
            <a:ext cx="3809520" cy="230130"/>
          </a:xfrm>
          <a:prstGeom prst="rect">
            <a:avLst/>
          </a:prstGeom>
          <a:solidFill>
            <a:srgbClr val="CE1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5399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6F2207-0753-420E-BED5-AA7A4907253F}"/>
              </a:ext>
            </a:extLst>
          </p:cNvPr>
          <p:cNvSpPr/>
          <p:nvPr userDrawn="1"/>
        </p:nvSpPr>
        <p:spPr>
          <a:xfrm>
            <a:off x="0" y="0"/>
            <a:ext cx="12192000" cy="68580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7F53142-DB5C-41F6-807E-589AE0DD61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26F3FE-0543-4376-8E81-CF14B64B3D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025EFFD1-97C4-4CD6-900C-45E8A500696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186120" y="6200665"/>
            <a:ext cx="2739180" cy="450145"/>
          </a:xfrm>
          <a:prstGeom prst="rect">
            <a:avLst/>
          </a:prstGeom>
        </p:spPr>
      </p:pic>
      <p:pic>
        <p:nvPicPr>
          <p:cNvPr id="11" name="Picture 10">
            <a:extLst>
              <a:ext uri="{FF2B5EF4-FFF2-40B4-BE49-F238E27FC236}">
                <a16:creationId xmlns:a16="http://schemas.microsoft.com/office/drawing/2014/main" id="{1AEB474B-196C-48CB-A0D8-734088D6650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009350" y="6151078"/>
            <a:ext cx="549317" cy="549317"/>
          </a:xfrm>
          <a:prstGeom prst="rect">
            <a:avLst/>
          </a:prstGeom>
        </p:spPr>
      </p:pic>
    </p:spTree>
    <p:extLst>
      <p:ext uri="{BB962C8B-B14F-4D97-AF65-F5344CB8AC3E}">
        <p14:creationId xmlns:p14="http://schemas.microsoft.com/office/powerpoint/2010/main" val="2070708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71" r:id="rId4"/>
    <p:sldLayoutId id="2147483664" r:id="rId5"/>
    <p:sldLayoutId id="2147483666" r:id="rId6"/>
    <p:sldLayoutId id="2147483667" r:id="rId7"/>
    <p:sldLayoutId id="2147483652" r:id="rId8"/>
    <p:sldLayoutId id="2147483668" r:id="rId9"/>
    <p:sldLayoutId id="2147483654" r:id="rId10"/>
    <p:sldLayoutId id="2147483669" r:id="rId11"/>
    <p:sldLayoutId id="2147483670" r:id="rId12"/>
    <p:sldLayoutId id="2147483672" r:id="rId13"/>
  </p:sldLayoutIdLst>
  <p:txStyles>
    <p:titleStyle>
      <a:lvl1pPr algn="l" defTabSz="914400" rtl="0" eaLnBrk="1" latinLnBrk="0" hangingPunct="1">
        <a:lnSpc>
          <a:spcPct val="90000"/>
        </a:lnSpc>
        <a:spcBef>
          <a:spcPct val="0"/>
        </a:spcBef>
        <a:buNone/>
        <a:defRPr sz="4400" kern="1200">
          <a:solidFill>
            <a:schemeClr val="bg1"/>
          </a:solidFill>
          <a:latin typeface="Roboto Thin" panose="02000000000000000000" pitchFamily="2" charset="0"/>
          <a:ea typeface="Roboto Thin"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scouting.org/resources/online-registration/"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hyperlink" Target="https://scouting.webdamdb.com/bp/#/folder/4877804/" TargetMode="External"/><Relationship Id="rId5" Type="http://schemas.openxmlformats.org/officeDocument/2006/relationships/hyperlink" Target="https://www.scouting.org/programs/scouts-bsa/resources/scouts-bsa-marketing-tools/" TargetMode="External"/><Relationship Id="rId4" Type="http://schemas.openxmlformats.org/officeDocument/2006/relationships/hyperlink" Target="https://i9peu1ikn3a16vg4e45rqi17-wpengine.netdna-ssl.com/wp-content/uploads/2018/08/Unit-Guidebook-for-Online-Registration-November-2018.pdf"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20.tif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www.scouting.org/programs/scouts-bsa/resources/scouts-bsa-marketing-tools/"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scouting.webdamdb.com/bp/#/folder/4877804/"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BC89B-4943-024D-B3CD-93A62BB586A9}"/>
              </a:ext>
            </a:extLst>
          </p:cNvPr>
          <p:cNvSpPr>
            <a:spLocks noGrp="1"/>
          </p:cNvSpPr>
          <p:nvPr>
            <p:ph type="ctrTitle"/>
          </p:nvPr>
        </p:nvSpPr>
        <p:spPr/>
        <p:txBody>
          <a:bodyPr/>
          <a:lstStyle/>
          <a:p>
            <a:r>
              <a:rPr lang="en-US" b="1"/>
              <a:t>Virtual Recruiting</a:t>
            </a:r>
          </a:p>
        </p:txBody>
      </p:sp>
      <p:sp>
        <p:nvSpPr>
          <p:cNvPr id="3" name="Subtitle 2">
            <a:extLst>
              <a:ext uri="{FF2B5EF4-FFF2-40B4-BE49-F238E27FC236}">
                <a16:creationId xmlns:a16="http://schemas.microsoft.com/office/drawing/2014/main" id="{7D716FA3-3D17-9447-9C7D-FFE6F21B8786}"/>
              </a:ext>
            </a:extLst>
          </p:cNvPr>
          <p:cNvSpPr>
            <a:spLocks noGrp="1"/>
          </p:cNvSpPr>
          <p:nvPr>
            <p:ph type="subTitle" idx="1"/>
          </p:nvPr>
        </p:nvSpPr>
        <p:spPr/>
        <p:txBody>
          <a:bodyPr vert="horz" lIns="91440" tIns="45720" rIns="91440" bIns="45720" rtlCol="0" anchor="t">
            <a:normAutofit/>
          </a:bodyPr>
          <a:lstStyle/>
          <a:p>
            <a:r>
              <a:rPr lang="en-US" b="1">
                <a:latin typeface="Roboto Light"/>
              </a:rPr>
              <a:t>Bill Albrecht – Director of Field Service </a:t>
            </a:r>
          </a:p>
          <a:p>
            <a:r>
              <a:rPr lang="en-US" b="1">
                <a:latin typeface="Roboto Light"/>
              </a:rPr>
              <a:t>Jose Martinez – Field Director</a:t>
            </a:r>
          </a:p>
        </p:txBody>
      </p:sp>
    </p:spTree>
    <p:extLst>
      <p:ext uri="{BB962C8B-B14F-4D97-AF65-F5344CB8AC3E}">
        <p14:creationId xmlns:p14="http://schemas.microsoft.com/office/powerpoint/2010/main" val="51388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9630C4-0789-C847-8725-179F6F2327C2}"/>
              </a:ext>
            </a:extLst>
          </p:cNvPr>
          <p:cNvSpPr>
            <a:spLocks noGrp="1"/>
          </p:cNvSpPr>
          <p:nvPr>
            <p:ph idx="1"/>
          </p:nvPr>
        </p:nvSpPr>
        <p:spPr/>
        <p:txBody>
          <a:bodyPr vert="horz" lIns="91440" tIns="45720" rIns="91440" bIns="45720" rtlCol="0" anchor="t">
            <a:normAutofit/>
          </a:bodyPr>
          <a:lstStyle/>
          <a:p>
            <a:pPr marL="457200" indent="-457200"/>
            <a:r>
              <a:rPr lang="en-US">
                <a:latin typeface="Roboto Light"/>
              </a:rPr>
              <a:t>Presenter should be enthusiastic, energetic and sociable</a:t>
            </a:r>
          </a:p>
          <a:p>
            <a:pPr marL="457200" indent="-457200"/>
            <a:r>
              <a:rPr lang="en-US">
                <a:latin typeface="Roboto Light"/>
              </a:rPr>
              <a:t>What makes your pack/troop the best?</a:t>
            </a:r>
          </a:p>
          <a:p>
            <a:pPr marL="457200" indent="-457200"/>
            <a:r>
              <a:rPr lang="en-US">
                <a:latin typeface="Roboto Light"/>
              </a:rPr>
              <a:t>Keep the presentation short, but cover the important information</a:t>
            </a:r>
            <a:endParaRPr lang="en-US"/>
          </a:p>
          <a:p>
            <a:pPr marL="457200" indent="-457200"/>
            <a:r>
              <a:rPr lang="en-US"/>
              <a:t>Provide</a:t>
            </a:r>
            <a:r>
              <a:rPr lang="en-US" sz="2600"/>
              <a:t> parents all the resources they will need to make an informed decision</a:t>
            </a:r>
          </a:p>
        </p:txBody>
      </p:sp>
      <p:sp>
        <p:nvSpPr>
          <p:cNvPr id="3" name="Title 2">
            <a:extLst>
              <a:ext uri="{FF2B5EF4-FFF2-40B4-BE49-F238E27FC236}">
                <a16:creationId xmlns:a16="http://schemas.microsoft.com/office/drawing/2014/main" id="{38CD3A85-D217-B946-83B8-2E50D1EA7CC4}"/>
              </a:ext>
            </a:extLst>
          </p:cNvPr>
          <p:cNvSpPr>
            <a:spLocks noGrp="1"/>
          </p:cNvSpPr>
          <p:nvPr>
            <p:ph type="title"/>
          </p:nvPr>
        </p:nvSpPr>
        <p:spPr/>
        <p:txBody>
          <a:bodyPr>
            <a:normAutofit/>
          </a:bodyPr>
          <a:lstStyle/>
          <a:p>
            <a:r>
              <a:rPr lang="en-US" sz="5400"/>
              <a:t>Your Time to Shine!</a:t>
            </a:r>
          </a:p>
        </p:txBody>
      </p:sp>
    </p:spTree>
    <p:extLst>
      <p:ext uri="{BB962C8B-B14F-4D97-AF65-F5344CB8AC3E}">
        <p14:creationId xmlns:p14="http://schemas.microsoft.com/office/powerpoint/2010/main" val="44174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28F4E4-E1EE-4640-9900-615EE27F3B34}"/>
              </a:ext>
            </a:extLst>
          </p:cNvPr>
          <p:cNvSpPr>
            <a:spLocks noGrp="1"/>
          </p:cNvSpPr>
          <p:nvPr>
            <p:ph idx="1"/>
          </p:nvPr>
        </p:nvSpPr>
        <p:spPr/>
        <p:txBody>
          <a:bodyPr vert="horz" lIns="91440" tIns="45720" rIns="91440" bIns="45720" rtlCol="0" anchor="t">
            <a:normAutofit/>
          </a:bodyPr>
          <a:lstStyle/>
          <a:p>
            <a:pPr marL="514350" indent="-514350">
              <a:buAutoNum type="arabicPeriod"/>
            </a:pPr>
            <a:r>
              <a:rPr lang="en-US">
                <a:latin typeface="Roboto Light"/>
              </a:rPr>
              <a:t>Introduction &amp; Overview</a:t>
            </a:r>
          </a:p>
          <a:p>
            <a:pPr marL="514350" indent="-514350">
              <a:buAutoNum type="arabicPeriod"/>
            </a:pPr>
            <a:r>
              <a:rPr lang="en-US">
                <a:latin typeface="Roboto Light"/>
              </a:rPr>
              <a:t>Who We Are </a:t>
            </a:r>
          </a:p>
          <a:p>
            <a:pPr marL="514350" indent="-514350">
              <a:buAutoNum type="arabicPeriod"/>
            </a:pPr>
            <a:r>
              <a:rPr lang="en-US">
                <a:latin typeface="Roboto Light"/>
              </a:rPr>
              <a:t>What Is Scouting</a:t>
            </a:r>
            <a:endParaRPr lang="en-US"/>
          </a:p>
          <a:p>
            <a:pPr marL="514350" indent="-514350">
              <a:buAutoNum type="arabicPeriod"/>
            </a:pPr>
            <a:r>
              <a:rPr lang="en-US">
                <a:latin typeface="Roboto Light"/>
              </a:rPr>
              <a:t>Things We Do</a:t>
            </a:r>
            <a:endParaRPr lang="en-US"/>
          </a:p>
          <a:p>
            <a:pPr marL="514350" indent="-514350">
              <a:buAutoNum type="arabicPeriod"/>
            </a:pPr>
            <a:r>
              <a:rPr lang="en-US">
                <a:latin typeface="Roboto Light"/>
              </a:rPr>
              <a:t>How Is Our Unit Organized</a:t>
            </a:r>
            <a:endParaRPr lang="en-US"/>
          </a:p>
          <a:p>
            <a:pPr marL="514350" indent="-514350">
              <a:buAutoNum type="arabicPeriod"/>
            </a:pPr>
            <a:r>
              <a:rPr lang="en-US">
                <a:latin typeface="Roboto Light"/>
              </a:rPr>
              <a:t>Answer Common Questions</a:t>
            </a:r>
            <a:endParaRPr lang="en-US"/>
          </a:p>
          <a:p>
            <a:pPr marL="514350" indent="-514350">
              <a:buAutoNum type="arabicPeriod"/>
            </a:pPr>
            <a:r>
              <a:rPr lang="en-US">
                <a:latin typeface="Roboto Light"/>
              </a:rPr>
              <a:t>Ask To Join</a:t>
            </a:r>
            <a:endParaRPr lang="en-US"/>
          </a:p>
          <a:p>
            <a:pPr marL="514350" indent="-514350">
              <a:buAutoNum type="arabicPeriod"/>
            </a:pPr>
            <a:endParaRPr lang="en-US"/>
          </a:p>
          <a:p>
            <a:pPr marL="514350" indent="-514350">
              <a:buAutoNum type="arabicPeriod"/>
            </a:pPr>
            <a:endParaRPr lang="en-US"/>
          </a:p>
        </p:txBody>
      </p:sp>
      <p:sp>
        <p:nvSpPr>
          <p:cNvPr id="3" name="Title 2">
            <a:extLst>
              <a:ext uri="{FF2B5EF4-FFF2-40B4-BE49-F238E27FC236}">
                <a16:creationId xmlns:a16="http://schemas.microsoft.com/office/drawing/2014/main" id="{663B7FC3-E921-4798-82D2-66C4FEC8F101}"/>
              </a:ext>
            </a:extLst>
          </p:cNvPr>
          <p:cNvSpPr>
            <a:spLocks noGrp="1"/>
          </p:cNvSpPr>
          <p:nvPr>
            <p:ph type="title"/>
          </p:nvPr>
        </p:nvSpPr>
        <p:spPr/>
        <p:txBody>
          <a:bodyPr/>
          <a:lstStyle/>
          <a:p>
            <a:r>
              <a:rPr lang="en-US">
                <a:latin typeface="Roboto Thin"/>
              </a:rPr>
              <a:t>Recruitment Agenda</a:t>
            </a:r>
            <a:endParaRPr lang="en-US"/>
          </a:p>
        </p:txBody>
      </p:sp>
    </p:spTree>
    <p:extLst>
      <p:ext uri="{BB962C8B-B14F-4D97-AF65-F5344CB8AC3E}">
        <p14:creationId xmlns:p14="http://schemas.microsoft.com/office/powerpoint/2010/main" val="744457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174" y="207650"/>
            <a:ext cx="10387652" cy="1352702"/>
          </a:xfrm>
        </p:spPr>
        <p:txBody>
          <a:bodyPr>
            <a:normAutofit/>
          </a:bodyPr>
          <a:lstStyle/>
          <a:p>
            <a:r>
              <a:rPr lang="en-US" sz="5400"/>
              <a:t>Structure of Your Recruitment</a:t>
            </a:r>
            <a:endParaRPr lang="en-US" sz="4000">
              <a:latin typeface="Century Gothic" panose="020B0502020202020204" pitchFamily="34" charset="0"/>
            </a:endParaRPr>
          </a:p>
        </p:txBody>
      </p:sp>
      <p:sp>
        <p:nvSpPr>
          <p:cNvPr id="5" name="Content Placeholder 1">
            <a:extLst>
              <a:ext uri="{FF2B5EF4-FFF2-40B4-BE49-F238E27FC236}">
                <a16:creationId xmlns:a16="http://schemas.microsoft.com/office/drawing/2014/main" id="{0EE5B163-BDCD-A349-86A6-1A11C0A1DE49}"/>
              </a:ext>
            </a:extLst>
          </p:cNvPr>
          <p:cNvSpPr>
            <a:spLocks noGrp="1"/>
          </p:cNvSpPr>
          <p:nvPr>
            <p:ph idx="1"/>
          </p:nvPr>
        </p:nvSpPr>
        <p:spPr>
          <a:xfrm>
            <a:off x="838200" y="1825625"/>
            <a:ext cx="10515600" cy="4351338"/>
          </a:xfrm>
        </p:spPr>
        <p:txBody>
          <a:bodyPr>
            <a:normAutofit/>
          </a:bodyPr>
          <a:lstStyle/>
          <a:p>
            <a:pPr marL="0" indent="0">
              <a:buNone/>
            </a:pPr>
            <a:r>
              <a:rPr lang="en-US" sz="2400">
                <a:latin typeface="Roboto Light"/>
              </a:rPr>
              <a:t>Overview</a:t>
            </a:r>
          </a:p>
          <a:p>
            <a:r>
              <a:rPr lang="en-US" sz="2000">
                <a:latin typeface="Roboto Light"/>
              </a:rPr>
              <a:t>Welcome to Pack/Troop 123</a:t>
            </a:r>
          </a:p>
          <a:p>
            <a:r>
              <a:rPr lang="en-US" sz="2000"/>
              <a:t>Refer attendees to the join link in the invitation (add joining link to the ‘chat’ and QR code to the slide)</a:t>
            </a:r>
          </a:p>
          <a:p>
            <a:endParaRPr lang="en-US" sz="2000"/>
          </a:p>
          <a:p>
            <a:pPr marL="0" indent="0">
              <a:buNone/>
            </a:pPr>
            <a:r>
              <a:rPr lang="en-US" sz="2400">
                <a:latin typeface="Roboto Light"/>
              </a:rPr>
              <a:t>Who we are:</a:t>
            </a:r>
          </a:p>
          <a:p>
            <a:pPr lvl="0"/>
            <a:r>
              <a:rPr lang="en-US" sz="2000"/>
              <a:t>Most of our children go to ________ (church, school)</a:t>
            </a:r>
          </a:p>
          <a:p>
            <a:pPr lvl="0"/>
            <a:r>
              <a:rPr lang="en-US" sz="2000"/>
              <a:t>We are parents/volunteers</a:t>
            </a:r>
          </a:p>
          <a:p>
            <a:pPr lvl="0"/>
            <a:r>
              <a:rPr lang="en-US" sz="2000"/>
              <a:t>Some of us have been with this pack for years, some of us are brand new</a:t>
            </a:r>
          </a:p>
          <a:p>
            <a:endParaRPr lang="en-US" sz="2000"/>
          </a:p>
          <a:p>
            <a:endParaRPr lang="en-US" sz="2000">
              <a:latin typeface="Roboto Light"/>
            </a:endParaRPr>
          </a:p>
        </p:txBody>
      </p:sp>
    </p:spTree>
    <p:extLst>
      <p:ext uri="{BB962C8B-B14F-4D97-AF65-F5344CB8AC3E}">
        <p14:creationId xmlns:p14="http://schemas.microsoft.com/office/powerpoint/2010/main" val="109243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6F21B2-2D2C-4C6C-A87C-88E045E263B9}"/>
              </a:ext>
            </a:extLst>
          </p:cNvPr>
          <p:cNvSpPr>
            <a:spLocks noGrp="1"/>
          </p:cNvSpPr>
          <p:nvPr>
            <p:ph idx="1"/>
          </p:nvPr>
        </p:nvSpPr>
        <p:spPr/>
        <p:txBody>
          <a:bodyPr vert="horz" lIns="91440" tIns="45720" rIns="91440" bIns="45720" rtlCol="0" anchor="t">
            <a:normAutofit/>
          </a:bodyPr>
          <a:lstStyle/>
          <a:p>
            <a:pPr lvl="0"/>
            <a:endParaRPr lang="en-US"/>
          </a:p>
          <a:p>
            <a:pPr lvl="0"/>
            <a:r>
              <a:rPr lang="en-US" sz="2400"/>
              <a:t>Our dens/patrols meet (weekly, every other week, etc.)</a:t>
            </a:r>
          </a:p>
          <a:p>
            <a:pPr lvl="0"/>
            <a:r>
              <a:rPr lang="en-US" sz="2400"/>
              <a:t>Visited the fire station, went to the zoo, etc. (Cub Scouts)</a:t>
            </a:r>
          </a:p>
          <a:p>
            <a:pPr lvl="0"/>
            <a:r>
              <a:rPr lang="en-US" sz="2400"/>
              <a:t>Eagle projects, volunteer/service work (Scouts BSA)</a:t>
            </a:r>
          </a:p>
          <a:p>
            <a:pPr lvl="0"/>
            <a:r>
              <a:rPr lang="en-US" sz="2400"/>
              <a:t>Fall family camp out</a:t>
            </a:r>
          </a:p>
          <a:p>
            <a:pPr lvl="0"/>
            <a:r>
              <a:rPr lang="en-US" sz="2400"/>
              <a:t>During the COVID-19 pandemic</a:t>
            </a:r>
          </a:p>
          <a:p>
            <a:pPr lvl="1"/>
            <a:r>
              <a:rPr lang="en-US" sz="2000"/>
              <a:t>We met virtually</a:t>
            </a:r>
          </a:p>
          <a:p>
            <a:pPr lvl="1"/>
            <a:r>
              <a:rPr lang="en-US" sz="2000"/>
              <a:t>Made and donated facemasks, other special projects/activities, etc.</a:t>
            </a:r>
          </a:p>
          <a:p>
            <a:pPr lvl="0"/>
            <a:r>
              <a:rPr lang="en-US" sz="2400"/>
              <a:t>Each month we have a Pack/Troop meeting</a:t>
            </a:r>
          </a:p>
          <a:p>
            <a:pPr lvl="1"/>
            <a:r>
              <a:rPr lang="en-US" sz="2000"/>
              <a:t>Define what a pack/troop meeting is</a:t>
            </a:r>
          </a:p>
        </p:txBody>
      </p:sp>
      <p:sp>
        <p:nvSpPr>
          <p:cNvPr id="3" name="Title 2">
            <a:extLst>
              <a:ext uri="{FF2B5EF4-FFF2-40B4-BE49-F238E27FC236}">
                <a16:creationId xmlns:a16="http://schemas.microsoft.com/office/drawing/2014/main" id="{3B3053E4-547D-4092-9328-813F72F98BA2}"/>
              </a:ext>
            </a:extLst>
          </p:cNvPr>
          <p:cNvSpPr>
            <a:spLocks noGrp="1"/>
          </p:cNvSpPr>
          <p:nvPr>
            <p:ph type="title"/>
          </p:nvPr>
        </p:nvSpPr>
        <p:spPr/>
        <p:txBody>
          <a:bodyPr>
            <a:normAutofit/>
          </a:bodyPr>
          <a:lstStyle/>
          <a:p>
            <a:r>
              <a:rPr lang="en-US"/>
              <a:t>Some of the Things Our Pack/Troop Has Done in the Past Year</a:t>
            </a:r>
          </a:p>
        </p:txBody>
      </p:sp>
    </p:spTree>
    <p:extLst>
      <p:ext uri="{BB962C8B-B14F-4D97-AF65-F5344CB8AC3E}">
        <p14:creationId xmlns:p14="http://schemas.microsoft.com/office/powerpoint/2010/main" val="61444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D622449-6139-E148-B0DE-C60CB2563599}"/>
              </a:ext>
            </a:extLst>
          </p:cNvPr>
          <p:cNvSpPr>
            <a:spLocks noGrp="1"/>
          </p:cNvSpPr>
          <p:nvPr>
            <p:ph idx="1"/>
          </p:nvPr>
        </p:nvSpPr>
        <p:spPr/>
        <p:txBody>
          <a:bodyPr>
            <a:normAutofit/>
          </a:bodyPr>
          <a:lstStyle/>
          <a:p>
            <a:r>
              <a:rPr lang="en-US" sz="2400"/>
              <a:t>Unit Leadership – Cubmaster/Scoutmaster</a:t>
            </a:r>
          </a:p>
          <a:p>
            <a:endParaRPr lang="en-US" sz="2400"/>
          </a:p>
          <a:p>
            <a:r>
              <a:rPr lang="en-US" sz="2400"/>
              <a:t>Parents – Pack/Troop Committee</a:t>
            </a:r>
          </a:p>
          <a:p>
            <a:pPr lvl="0"/>
            <a:endParaRPr lang="en-US" sz="2400"/>
          </a:p>
          <a:p>
            <a:pPr lvl="0"/>
            <a:r>
              <a:rPr lang="en-US" sz="2400"/>
              <a:t>Dens/Patrols – Den Leaders/Assistant Scoutmasters</a:t>
            </a:r>
          </a:p>
          <a:p>
            <a:pPr lvl="1"/>
            <a:r>
              <a:rPr lang="en-US" sz="2000"/>
              <a:t>Lions (K)</a:t>
            </a:r>
          </a:p>
          <a:p>
            <a:pPr lvl="1"/>
            <a:r>
              <a:rPr lang="en-US" sz="2000"/>
              <a:t>Tigers (1)</a:t>
            </a:r>
          </a:p>
          <a:p>
            <a:pPr lvl="1"/>
            <a:r>
              <a:rPr lang="en-US" sz="2000"/>
              <a:t>Wolves (2)</a:t>
            </a:r>
          </a:p>
          <a:p>
            <a:pPr lvl="1"/>
            <a:r>
              <a:rPr lang="en-US" sz="2000"/>
              <a:t>Bears (3)</a:t>
            </a:r>
          </a:p>
          <a:p>
            <a:pPr lvl="1"/>
            <a:r>
              <a:rPr lang="en-US" sz="2000" err="1"/>
              <a:t>Webelos</a:t>
            </a:r>
            <a:r>
              <a:rPr lang="en-US" sz="2000"/>
              <a:t> (4)</a:t>
            </a:r>
          </a:p>
          <a:p>
            <a:pPr lvl="1"/>
            <a:r>
              <a:rPr lang="en-US" sz="2000"/>
              <a:t>Arrow of Light (5)</a:t>
            </a:r>
          </a:p>
        </p:txBody>
      </p:sp>
      <p:sp>
        <p:nvSpPr>
          <p:cNvPr id="7" name="Title 6">
            <a:extLst>
              <a:ext uri="{FF2B5EF4-FFF2-40B4-BE49-F238E27FC236}">
                <a16:creationId xmlns:a16="http://schemas.microsoft.com/office/drawing/2014/main" id="{35776C83-44C0-E74E-BCCB-65B2473F8218}"/>
              </a:ext>
            </a:extLst>
          </p:cNvPr>
          <p:cNvSpPr>
            <a:spLocks noGrp="1"/>
          </p:cNvSpPr>
          <p:nvPr>
            <p:ph type="title"/>
          </p:nvPr>
        </p:nvSpPr>
        <p:spPr/>
        <p:txBody>
          <a:bodyPr>
            <a:noAutofit/>
          </a:bodyPr>
          <a:lstStyle/>
          <a:p>
            <a:r>
              <a:rPr lang="en-US" sz="5300">
                <a:latin typeface="Roboto Thin"/>
              </a:rPr>
              <a:t>How Our Pack/Troop is Organized</a:t>
            </a:r>
            <a:endParaRPr lang="en-US" sz="5300"/>
          </a:p>
        </p:txBody>
      </p:sp>
      <p:sp>
        <p:nvSpPr>
          <p:cNvPr id="11" name="Content Placeholder 4">
            <a:extLst>
              <a:ext uri="{FF2B5EF4-FFF2-40B4-BE49-F238E27FC236}">
                <a16:creationId xmlns:a16="http://schemas.microsoft.com/office/drawing/2014/main" id="{FBCAC09E-5273-D945-BEE4-B5F74FB23727}"/>
              </a:ext>
            </a:extLst>
          </p:cNvPr>
          <p:cNvSpPr txBox="1">
            <a:spLocks/>
          </p:cNvSpPr>
          <p:nvPr/>
        </p:nvSpPr>
        <p:spPr>
          <a:xfrm>
            <a:off x="4778828" y="4001294"/>
            <a:ext cx="3225141" cy="31588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a:t>Patrol 1</a:t>
            </a:r>
          </a:p>
          <a:p>
            <a:pPr lvl="1"/>
            <a:r>
              <a:rPr lang="en-US" sz="2000"/>
              <a:t>Patrol 2</a:t>
            </a:r>
          </a:p>
          <a:p>
            <a:pPr lvl="1"/>
            <a:r>
              <a:rPr lang="en-US" sz="2000"/>
              <a:t>Patrol 3</a:t>
            </a:r>
          </a:p>
          <a:p>
            <a:pPr lvl="1"/>
            <a:r>
              <a:rPr lang="en-US" sz="2000"/>
              <a:t>Patrol 4</a:t>
            </a:r>
          </a:p>
          <a:p>
            <a:pPr lvl="1"/>
            <a:r>
              <a:rPr lang="en-US" sz="2000"/>
              <a:t>Patrol 5</a:t>
            </a:r>
          </a:p>
          <a:p>
            <a:pPr lvl="1"/>
            <a:endParaRPr lang="en-US" sz="2000"/>
          </a:p>
        </p:txBody>
      </p:sp>
    </p:spTree>
    <p:extLst>
      <p:ext uri="{BB962C8B-B14F-4D97-AF65-F5344CB8AC3E}">
        <p14:creationId xmlns:p14="http://schemas.microsoft.com/office/powerpoint/2010/main" val="266152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174" y="207650"/>
            <a:ext cx="10387652" cy="1352702"/>
          </a:xfrm>
        </p:spPr>
        <p:txBody>
          <a:bodyPr>
            <a:noAutofit/>
          </a:bodyPr>
          <a:lstStyle/>
          <a:p>
            <a:r>
              <a:rPr lang="en-US" sz="4600" i="1"/>
              <a:t>“I’m Sure You have a Lot of Questions, Let Me Answer Some for You”</a:t>
            </a:r>
            <a:endParaRPr lang="en-US" sz="4600" i="1">
              <a:latin typeface="Century Gothic" panose="020B0502020202020204" pitchFamily="34" charset="0"/>
            </a:endParaRPr>
          </a:p>
        </p:txBody>
      </p:sp>
      <p:sp>
        <p:nvSpPr>
          <p:cNvPr id="5" name="Content Placeholder 1">
            <a:extLst>
              <a:ext uri="{FF2B5EF4-FFF2-40B4-BE49-F238E27FC236}">
                <a16:creationId xmlns:a16="http://schemas.microsoft.com/office/drawing/2014/main" id="{0EE5B163-BDCD-A349-86A6-1A11C0A1DE49}"/>
              </a:ext>
            </a:extLst>
          </p:cNvPr>
          <p:cNvSpPr>
            <a:spLocks noGrp="1"/>
          </p:cNvSpPr>
          <p:nvPr>
            <p:ph idx="1"/>
          </p:nvPr>
        </p:nvSpPr>
        <p:spPr>
          <a:xfrm>
            <a:off x="838200" y="1825625"/>
            <a:ext cx="10515600" cy="4351338"/>
          </a:xfrm>
        </p:spPr>
        <p:txBody>
          <a:bodyPr>
            <a:normAutofit/>
          </a:bodyPr>
          <a:lstStyle/>
          <a:p>
            <a:pPr marL="0" lvl="0" indent="0">
              <a:buNone/>
            </a:pPr>
            <a:endParaRPr lang="en-US" sz="2400"/>
          </a:p>
          <a:p>
            <a:pPr marL="0" lvl="0" indent="0">
              <a:buNone/>
            </a:pPr>
            <a:r>
              <a:rPr lang="en-US" sz="2400"/>
              <a:t>When do we meet?</a:t>
            </a:r>
          </a:p>
          <a:p>
            <a:pPr lvl="1"/>
            <a:r>
              <a:rPr lang="en-US" sz="2000"/>
              <a:t>Den/Patrol meetings</a:t>
            </a:r>
          </a:p>
          <a:p>
            <a:pPr lvl="1"/>
            <a:r>
              <a:rPr lang="en-US" sz="2000"/>
              <a:t>Pack/Troop meetings</a:t>
            </a:r>
          </a:p>
          <a:p>
            <a:pPr lvl="1"/>
            <a:r>
              <a:rPr lang="en-US" sz="2000"/>
              <a:t>Campouts (and other events)</a:t>
            </a:r>
          </a:p>
          <a:p>
            <a:pPr lvl="1"/>
            <a:r>
              <a:rPr lang="en-US" sz="2000"/>
              <a:t>Share your unit calendar</a:t>
            </a:r>
          </a:p>
          <a:p>
            <a:pPr lvl="1"/>
            <a:endParaRPr lang="en-US" sz="2000"/>
          </a:p>
          <a:p>
            <a:pPr marL="0" indent="0">
              <a:buNone/>
            </a:pPr>
            <a:r>
              <a:rPr lang="en-US" sz="2400"/>
              <a:t>Where do we meet?</a:t>
            </a:r>
          </a:p>
          <a:p>
            <a:pPr lvl="1"/>
            <a:r>
              <a:rPr lang="en-US" sz="2000"/>
              <a:t>Pack/Troop</a:t>
            </a:r>
          </a:p>
          <a:p>
            <a:pPr lvl="1"/>
            <a:r>
              <a:rPr lang="en-US" sz="2000"/>
              <a:t>Den/Patrol</a:t>
            </a:r>
          </a:p>
        </p:txBody>
      </p:sp>
    </p:spTree>
    <p:extLst>
      <p:ext uri="{BB962C8B-B14F-4D97-AF65-F5344CB8AC3E}">
        <p14:creationId xmlns:p14="http://schemas.microsoft.com/office/powerpoint/2010/main" val="60622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AFE77BF9-2EEC-4341-BD3F-0FE970FCEB01}"/>
              </a:ext>
            </a:extLst>
          </p:cNvPr>
          <p:cNvSpPr>
            <a:spLocks noGrp="1"/>
          </p:cNvSpPr>
          <p:nvPr>
            <p:ph idx="1"/>
          </p:nvPr>
        </p:nvSpPr>
        <p:spPr>
          <a:xfrm>
            <a:off x="838200" y="365125"/>
            <a:ext cx="10515600" cy="5811838"/>
          </a:xfrm>
        </p:spPr>
        <p:txBody>
          <a:bodyPr>
            <a:normAutofit lnSpcReduction="10000"/>
          </a:bodyPr>
          <a:lstStyle/>
          <a:p>
            <a:pPr marL="0" lvl="0" indent="0">
              <a:buNone/>
            </a:pPr>
            <a:r>
              <a:rPr lang="en-US" sz="2400"/>
              <a:t>Who leads the meetings?</a:t>
            </a:r>
          </a:p>
          <a:p>
            <a:pPr lvl="1"/>
            <a:r>
              <a:rPr lang="en-US" sz="2000"/>
              <a:t>Pack meetings – Cubmaster</a:t>
            </a:r>
          </a:p>
          <a:p>
            <a:pPr lvl="1"/>
            <a:r>
              <a:rPr lang="en-US" sz="2000"/>
              <a:t>Den meetings – Den Leaders </a:t>
            </a:r>
          </a:p>
          <a:p>
            <a:pPr lvl="1"/>
            <a:endParaRPr lang="en-US" sz="2000"/>
          </a:p>
          <a:p>
            <a:pPr marL="0" indent="0">
              <a:buNone/>
            </a:pPr>
            <a:r>
              <a:rPr lang="en-US" sz="2400"/>
              <a:t>What does Scouting cost?</a:t>
            </a:r>
          </a:p>
          <a:p>
            <a:pPr lvl="1"/>
            <a:r>
              <a:rPr lang="en-US" sz="2000"/>
              <a:t>Pack/Troop dues</a:t>
            </a:r>
          </a:p>
          <a:p>
            <a:pPr lvl="2"/>
            <a:r>
              <a:rPr lang="en-US" sz="1600"/>
              <a:t>Membership fees</a:t>
            </a:r>
          </a:p>
          <a:p>
            <a:pPr lvl="1"/>
            <a:r>
              <a:rPr lang="en-US" sz="2000"/>
              <a:t>Handbook </a:t>
            </a:r>
          </a:p>
          <a:p>
            <a:pPr lvl="1"/>
            <a:r>
              <a:rPr lang="en-US" sz="2000"/>
              <a:t>Uniform (as required by unit)</a:t>
            </a:r>
          </a:p>
          <a:p>
            <a:pPr lvl="1"/>
            <a:r>
              <a:rPr lang="en-US" sz="2000"/>
              <a:t>Other costs (fall/spring campout, summer camp, outings and events, etc.)</a:t>
            </a:r>
          </a:p>
          <a:p>
            <a:pPr lvl="1"/>
            <a:endParaRPr lang="en-US" sz="2000"/>
          </a:p>
          <a:p>
            <a:pPr marL="0" indent="0">
              <a:buNone/>
            </a:pPr>
            <a:r>
              <a:rPr lang="en-US" sz="2400"/>
              <a:t>Talk about fundraising opportunities</a:t>
            </a:r>
          </a:p>
          <a:p>
            <a:pPr lvl="1"/>
            <a:r>
              <a:rPr lang="en-US" sz="2000"/>
              <a:t>Product sales, etc. </a:t>
            </a:r>
          </a:p>
          <a:p>
            <a:pPr lvl="2"/>
            <a:r>
              <a:rPr lang="en-US" sz="1600"/>
              <a:t>Popcorn</a:t>
            </a:r>
          </a:p>
          <a:p>
            <a:pPr lvl="2"/>
            <a:r>
              <a:rPr lang="en-US" sz="1600"/>
              <a:t>Scout-o-</a:t>
            </a:r>
            <a:r>
              <a:rPr lang="en-US" sz="1600" err="1"/>
              <a:t>rama</a:t>
            </a:r>
            <a:endParaRPr lang="en-US" sz="1600"/>
          </a:p>
          <a:p>
            <a:pPr lvl="2"/>
            <a:endParaRPr lang="en-US" sz="1600"/>
          </a:p>
          <a:p>
            <a:pPr marL="0" indent="0">
              <a:buNone/>
            </a:pPr>
            <a:r>
              <a:rPr lang="en-US" sz="2400"/>
              <a:t>Provide leadership contact information and answer questions</a:t>
            </a:r>
          </a:p>
        </p:txBody>
      </p:sp>
    </p:spTree>
    <p:extLst>
      <p:ext uri="{BB962C8B-B14F-4D97-AF65-F5344CB8AC3E}">
        <p14:creationId xmlns:p14="http://schemas.microsoft.com/office/powerpoint/2010/main" val="412757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6F21B2-2D2C-4C6C-A87C-88E045E263B9}"/>
              </a:ext>
            </a:extLst>
          </p:cNvPr>
          <p:cNvSpPr>
            <a:spLocks noGrp="1"/>
          </p:cNvSpPr>
          <p:nvPr>
            <p:ph idx="1"/>
          </p:nvPr>
        </p:nvSpPr>
        <p:spPr/>
        <p:txBody>
          <a:bodyPr vert="horz" lIns="91440" tIns="45720" rIns="91440" bIns="45720" rtlCol="0" anchor="t">
            <a:normAutofit/>
          </a:bodyPr>
          <a:lstStyle/>
          <a:p>
            <a:pPr marL="0" lvl="0" indent="0">
              <a:buNone/>
            </a:pPr>
            <a:r>
              <a:rPr lang="en-US" sz="2400"/>
              <a:t>Here is how you can join!</a:t>
            </a:r>
          </a:p>
          <a:p>
            <a:pPr lvl="1"/>
            <a:r>
              <a:rPr lang="en-US" sz="2000">
                <a:latin typeface="Roboto Light"/>
              </a:rPr>
              <a:t>Display the QR code and “apply now” link (also share it in the ‘chat’) and ask parents to scan it or click the link to fill out the application</a:t>
            </a:r>
          </a:p>
          <a:p>
            <a:pPr lvl="1"/>
            <a:r>
              <a:rPr lang="en-US" sz="2000">
                <a:latin typeface="Roboto Light"/>
              </a:rPr>
              <a:t>Remind parents about Free Handbook for those that join now</a:t>
            </a:r>
          </a:p>
          <a:p>
            <a:pPr lvl="1"/>
            <a:endParaRPr lang="en-US" sz="2000">
              <a:latin typeface="Roboto Light"/>
            </a:endParaRPr>
          </a:p>
          <a:p>
            <a:pPr marL="0" lvl="0" indent="0">
              <a:buNone/>
            </a:pPr>
            <a:r>
              <a:rPr lang="en-US" sz="2400" i="1"/>
              <a:t>“Parents also participate in Pack/Troop 123, what position/job do you want to sign up for? Or, should we just assign you one?”</a:t>
            </a:r>
          </a:p>
          <a:p>
            <a:pPr lvl="1"/>
            <a:r>
              <a:rPr lang="en-US" sz="2000">
                <a:latin typeface="Roboto Light"/>
              </a:rPr>
              <a:t>Share a list of open positions and jobs in the unit immediately after registering the scouts</a:t>
            </a:r>
          </a:p>
          <a:p>
            <a:pPr lvl="1"/>
            <a:r>
              <a:rPr lang="en-US" sz="2000">
                <a:latin typeface="Roboto Light"/>
              </a:rPr>
              <a:t>Briefly describe each position and have parents make a commitment right there</a:t>
            </a:r>
          </a:p>
          <a:p>
            <a:pPr marL="457200" lvl="1" indent="0">
              <a:buNone/>
            </a:pPr>
            <a:r>
              <a:rPr lang="en-US">
                <a:latin typeface="Roboto Light"/>
              </a:rPr>
              <a:t>*</a:t>
            </a:r>
            <a:r>
              <a:rPr lang="en-US" sz="2000">
                <a:latin typeface="Roboto Light"/>
              </a:rPr>
              <a:t>If you create the expectation of parent involvement from the beginning, your unit will be less likely to struggle getting parent participation in the future. </a:t>
            </a:r>
            <a:endParaRPr lang="en-US" sz="2000"/>
          </a:p>
        </p:txBody>
      </p:sp>
      <p:sp>
        <p:nvSpPr>
          <p:cNvPr id="3" name="Title 2">
            <a:extLst>
              <a:ext uri="{FF2B5EF4-FFF2-40B4-BE49-F238E27FC236}">
                <a16:creationId xmlns:a16="http://schemas.microsoft.com/office/drawing/2014/main" id="{3B3053E4-547D-4092-9328-813F72F98BA2}"/>
              </a:ext>
            </a:extLst>
          </p:cNvPr>
          <p:cNvSpPr>
            <a:spLocks noGrp="1"/>
          </p:cNvSpPr>
          <p:nvPr>
            <p:ph type="title"/>
          </p:nvPr>
        </p:nvSpPr>
        <p:spPr/>
        <p:txBody>
          <a:bodyPr>
            <a:normAutofit/>
          </a:bodyPr>
          <a:lstStyle/>
          <a:p>
            <a:r>
              <a:rPr lang="en-US" sz="5400"/>
              <a:t>Make the Ask</a:t>
            </a:r>
          </a:p>
        </p:txBody>
      </p:sp>
    </p:spTree>
    <p:extLst>
      <p:ext uri="{BB962C8B-B14F-4D97-AF65-F5344CB8AC3E}">
        <p14:creationId xmlns:p14="http://schemas.microsoft.com/office/powerpoint/2010/main" val="303494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4762B69-3378-C241-B54F-3DCADFA49CCC}"/>
              </a:ext>
            </a:extLst>
          </p:cNvPr>
          <p:cNvSpPr>
            <a:spLocks noGrp="1"/>
          </p:cNvSpPr>
          <p:nvPr>
            <p:ph type="title"/>
          </p:nvPr>
        </p:nvSpPr>
        <p:spPr>
          <a:xfrm>
            <a:off x="902174" y="207650"/>
            <a:ext cx="10387652" cy="1352702"/>
          </a:xfrm>
        </p:spPr>
        <p:txBody>
          <a:bodyPr>
            <a:normAutofit/>
          </a:bodyPr>
          <a:lstStyle/>
          <a:p>
            <a:r>
              <a:rPr lang="en-US" sz="5400"/>
              <a:t>Best Practices</a:t>
            </a:r>
            <a:endParaRPr lang="en-US" sz="4000">
              <a:latin typeface="Century Gothic" panose="020B0502020202020204" pitchFamily="34" charset="0"/>
            </a:endParaRPr>
          </a:p>
        </p:txBody>
      </p:sp>
      <p:sp>
        <p:nvSpPr>
          <p:cNvPr id="13" name="Content Placeholder 1">
            <a:extLst>
              <a:ext uri="{FF2B5EF4-FFF2-40B4-BE49-F238E27FC236}">
                <a16:creationId xmlns:a16="http://schemas.microsoft.com/office/drawing/2014/main" id="{9E5CED70-27E2-7140-A94D-849E8671125D}"/>
              </a:ext>
            </a:extLst>
          </p:cNvPr>
          <p:cNvSpPr>
            <a:spLocks noGrp="1"/>
          </p:cNvSpPr>
          <p:nvPr>
            <p:ph idx="1"/>
          </p:nvPr>
        </p:nvSpPr>
        <p:spPr>
          <a:xfrm>
            <a:off x="838200" y="1825625"/>
            <a:ext cx="10515600" cy="4351338"/>
          </a:xfrm>
        </p:spPr>
        <p:txBody>
          <a:bodyPr vert="horz" lIns="91440" tIns="45720" rIns="91440" bIns="45720" rtlCol="0" anchor="t">
            <a:normAutofit/>
          </a:bodyPr>
          <a:lstStyle/>
          <a:p>
            <a:r>
              <a:rPr lang="en-US" sz="2400">
                <a:latin typeface="Roboto Light"/>
              </a:rPr>
              <a:t>You only get one chance to make a first impression, so remember to be enthusiastic!</a:t>
            </a:r>
          </a:p>
          <a:p>
            <a:r>
              <a:rPr lang="en-US" sz="2400">
                <a:latin typeface="Roboto Light"/>
              </a:rPr>
              <a:t>Highlight what makes your unit fun, unique, and why families should join</a:t>
            </a:r>
          </a:p>
          <a:p>
            <a:r>
              <a:rPr lang="en-US" sz="2400">
                <a:latin typeface="Roboto Light"/>
              </a:rPr>
              <a:t>Keep it short and simple</a:t>
            </a:r>
          </a:p>
          <a:p>
            <a:r>
              <a:rPr lang="en-US" sz="2400">
                <a:latin typeface="Roboto Light"/>
              </a:rPr>
              <a:t>Keep the scouting lingo to a minimum</a:t>
            </a:r>
          </a:p>
          <a:p>
            <a:r>
              <a:rPr lang="en-US" sz="2400">
                <a:latin typeface="Roboto Light"/>
              </a:rPr>
              <a:t>Don’t re-invent the wheel!</a:t>
            </a:r>
          </a:p>
          <a:p>
            <a:r>
              <a:rPr lang="en-US" sz="2400">
                <a:latin typeface="Roboto Light"/>
              </a:rPr>
              <a:t>Remember, most parents in attendance are there to sign up</a:t>
            </a:r>
          </a:p>
          <a:p>
            <a:r>
              <a:rPr lang="en-US" sz="2400">
                <a:latin typeface="Roboto Light"/>
              </a:rPr>
              <a:t>Make the ask – sign up NOW!</a:t>
            </a:r>
          </a:p>
        </p:txBody>
      </p:sp>
    </p:spTree>
    <p:extLst>
      <p:ext uri="{BB962C8B-B14F-4D97-AF65-F5344CB8AC3E}">
        <p14:creationId xmlns:p14="http://schemas.microsoft.com/office/powerpoint/2010/main" val="308472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0BC0A-7EE6-5748-8BF7-52933F295EB1}"/>
              </a:ext>
            </a:extLst>
          </p:cNvPr>
          <p:cNvSpPr>
            <a:spLocks noGrp="1"/>
          </p:cNvSpPr>
          <p:nvPr>
            <p:ph type="ctrTitle"/>
          </p:nvPr>
        </p:nvSpPr>
        <p:spPr/>
        <p:txBody>
          <a:bodyPr/>
          <a:lstStyle/>
          <a:p>
            <a:r>
              <a:rPr lang="en-US"/>
              <a:t>Follow Up</a:t>
            </a:r>
          </a:p>
        </p:txBody>
      </p:sp>
    </p:spTree>
    <p:extLst>
      <p:ext uri="{BB962C8B-B14F-4D97-AF65-F5344CB8AC3E}">
        <p14:creationId xmlns:p14="http://schemas.microsoft.com/office/powerpoint/2010/main" val="123399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02174" y="1560352"/>
            <a:ext cx="8287473" cy="2985433"/>
          </a:xfrm>
          <a:prstGeom prst="rect">
            <a:avLst/>
          </a:prstGeom>
          <a:noFill/>
        </p:spPr>
        <p:txBody>
          <a:bodyPr wrap="square" rtlCol="0" anchor="t">
            <a:spAutoFit/>
          </a:bodyPr>
          <a:lstStyle/>
          <a:p>
            <a:endParaRPr lang="en-US" sz="2400">
              <a:solidFill>
                <a:schemeClr val="bg1"/>
              </a:solidFill>
              <a:latin typeface="Roboto Light"/>
              <a:ea typeface="Roboto Light" panose="02000000000000000000" pitchFamily="2" charset="0"/>
              <a:cs typeface="Arial"/>
            </a:endParaRPr>
          </a:p>
          <a:p>
            <a:r>
              <a:rPr lang="en-US" sz="2400">
                <a:solidFill>
                  <a:schemeClr val="bg1"/>
                </a:solidFill>
                <a:latin typeface="Roboto Light"/>
                <a:ea typeface="Roboto Light" panose="02000000000000000000" pitchFamily="2" charset="0"/>
                <a:cs typeface="Arial"/>
              </a:rPr>
              <a:t>Before – How to prepare for Virtual Recruiting</a:t>
            </a:r>
          </a:p>
          <a:p>
            <a:endParaRPr lang="en-US" sz="2000">
              <a:solidFill>
                <a:schemeClr val="bg1"/>
              </a:solidFill>
              <a:latin typeface="Roboto Light"/>
              <a:ea typeface="Roboto Light" panose="02000000000000000000" pitchFamily="2" charset="0"/>
              <a:cs typeface="Arial"/>
            </a:endParaRPr>
          </a:p>
          <a:p>
            <a:r>
              <a:rPr lang="en-US" sz="2400">
                <a:solidFill>
                  <a:schemeClr val="bg1"/>
                </a:solidFill>
                <a:latin typeface="Roboto Light"/>
                <a:ea typeface="Roboto Light" panose="02000000000000000000" pitchFamily="2" charset="0"/>
                <a:cs typeface="Arial"/>
              </a:rPr>
              <a:t>During – Conducting your Virtual Recruitment</a:t>
            </a:r>
          </a:p>
          <a:p>
            <a:endParaRPr lang="en-US" sz="2400">
              <a:solidFill>
                <a:schemeClr val="bg1"/>
              </a:solidFill>
              <a:latin typeface="Roboto Light"/>
              <a:ea typeface="Roboto Light" panose="02000000000000000000" pitchFamily="2" charset="0"/>
              <a:cs typeface="Arial"/>
            </a:endParaRPr>
          </a:p>
          <a:p>
            <a:r>
              <a:rPr lang="en-US" sz="2400">
                <a:solidFill>
                  <a:schemeClr val="bg1"/>
                </a:solidFill>
                <a:latin typeface="Roboto Light"/>
                <a:ea typeface="Roboto Light" panose="02000000000000000000" pitchFamily="2" charset="0"/>
                <a:cs typeface="Arial"/>
              </a:rPr>
              <a:t>After – Follow up</a:t>
            </a:r>
          </a:p>
          <a:p>
            <a:endParaRPr lang="en-US" sz="2400">
              <a:solidFill>
                <a:schemeClr val="bg1"/>
              </a:solidFill>
              <a:latin typeface="Roboto Light"/>
              <a:ea typeface="Roboto Light" panose="02000000000000000000" pitchFamily="2" charset="0"/>
              <a:cs typeface="Arial" panose="020B0604020202020204" pitchFamily="34" charset="0"/>
            </a:endParaRPr>
          </a:p>
          <a:p>
            <a:endParaRPr lang="en-US" sz="2400">
              <a:solidFill>
                <a:schemeClr val="bg1"/>
              </a:solidFill>
              <a:ea typeface="+mn-lt"/>
              <a:cs typeface="+mn-lt"/>
            </a:endParaRPr>
          </a:p>
        </p:txBody>
      </p:sp>
      <p:sp>
        <p:nvSpPr>
          <p:cNvPr id="2" name="Title 1"/>
          <p:cNvSpPr>
            <a:spLocks noGrp="1"/>
          </p:cNvSpPr>
          <p:nvPr>
            <p:ph type="title"/>
          </p:nvPr>
        </p:nvSpPr>
        <p:spPr>
          <a:xfrm>
            <a:off x="902174" y="207650"/>
            <a:ext cx="10387652" cy="1352702"/>
          </a:xfrm>
        </p:spPr>
        <p:txBody>
          <a:bodyPr>
            <a:normAutofit/>
          </a:bodyPr>
          <a:lstStyle/>
          <a:p>
            <a:r>
              <a:rPr lang="en-US" sz="5400"/>
              <a:t>Fall Virtual Recruitments</a:t>
            </a:r>
            <a:endParaRPr lang="en-US" sz="4000">
              <a:latin typeface="Century Gothic" panose="020B0502020202020204" pitchFamily="34" charset="0"/>
            </a:endParaRPr>
          </a:p>
        </p:txBody>
      </p:sp>
    </p:spTree>
    <p:extLst>
      <p:ext uri="{BB962C8B-B14F-4D97-AF65-F5344CB8AC3E}">
        <p14:creationId xmlns:p14="http://schemas.microsoft.com/office/powerpoint/2010/main" val="349490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174" y="207650"/>
            <a:ext cx="10387652" cy="1352702"/>
          </a:xfrm>
        </p:spPr>
        <p:txBody>
          <a:bodyPr>
            <a:noAutofit/>
          </a:bodyPr>
          <a:lstStyle/>
          <a:p>
            <a:r>
              <a:rPr lang="en-US" sz="5400"/>
              <a:t>Follow Up</a:t>
            </a:r>
            <a:endParaRPr lang="en-US" sz="5400">
              <a:latin typeface="Century Gothic" panose="020B0502020202020204" pitchFamily="34" charset="0"/>
            </a:endParaRPr>
          </a:p>
        </p:txBody>
      </p:sp>
      <p:sp>
        <p:nvSpPr>
          <p:cNvPr id="5" name="Content Placeholder 1">
            <a:extLst>
              <a:ext uri="{FF2B5EF4-FFF2-40B4-BE49-F238E27FC236}">
                <a16:creationId xmlns:a16="http://schemas.microsoft.com/office/drawing/2014/main" id="{0EE5B163-BDCD-A349-86A6-1A11C0A1DE49}"/>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0" lvl="0" indent="0">
              <a:buNone/>
            </a:pPr>
            <a:r>
              <a:rPr lang="en-US" sz="2400"/>
              <a:t>Follow up with all the new families to make sure they know:</a:t>
            </a:r>
          </a:p>
          <a:p>
            <a:pPr lvl="1"/>
            <a:r>
              <a:rPr lang="en-US" sz="2000">
                <a:latin typeface="Roboto Light"/>
              </a:rPr>
              <a:t>Den/Patrol and Pack/Troop meeting place and time</a:t>
            </a:r>
          </a:p>
          <a:p>
            <a:pPr lvl="1"/>
            <a:r>
              <a:rPr lang="en-US" sz="2000"/>
              <a:t>Leadership contact information</a:t>
            </a:r>
          </a:p>
          <a:p>
            <a:pPr lvl="1"/>
            <a:r>
              <a:rPr lang="en-US" sz="2000"/>
              <a:t>Answer questions – remember that they are new to the program</a:t>
            </a:r>
          </a:p>
          <a:p>
            <a:pPr lvl="1"/>
            <a:endParaRPr lang="en-US" sz="2000"/>
          </a:p>
          <a:p>
            <a:pPr marL="0" lvl="0" indent="0">
              <a:buNone/>
            </a:pPr>
            <a:r>
              <a:rPr lang="en-US" sz="2400"/>
              <a:t>Follow up with families who did not sign up the night of the recruitment and provide:</a:t>
            </a:r>
          </a:p>
          <a:p>
            <a:pPr lvl="1"/>
            <a:r>
              <a:rPr lang="en-US" sz="2000"/>
              <a:t>Additional information </a:t>
            </a:r>
          </a:p>
          <a:p>
            <a:pPr lvl="1"/>
            <a:r>
              <a:rPr lang="en-US" sz="2000"/>
              <a:t>Answer any questions/concerns they still have</a:t>
            </a:r>
          </a:p>
          <a:p>
            <a:pPr lvl="1"/>
            <a:r>
              <a:rPr lang="en-US" sz="2000"/>
              <a:t>Provide link to sign up in case they change their minds</a:t>
            </a:r>
          </a:p>
          <a:p>
            <a:pPr lvl="1"/>
            <a:r>
              <a:rPr lang="en-US" sz="2000"/>
              <a:t>After the recruitment, schedule a fun pack/troop meeting or activity and invite them to experience Scouting by participating with their youth </a:t>
            </a:r>
          </a:p>
          <a:p>
            <a:pPr lvl="1"/>
            <a:endParaRPr lang="en-US" sz="2000"/>
          </a:p>
        </p:txBody>
      </p:sp>
    </p:spTree>
    <p:extLst>
      <p:ext uri="{BB962C8B-B14F-4D97-AF65-F5344CB8AC3E}">
        <p14:creationId xmlns:p14="http://schemas.microsoft.com/office/powerpoint/2010/main" val="249227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C6E7C6-A2B7-954C-8141-55B3913AA664}"/>
              </a:ext>
            </a:extLst>
          </p:cNvPr>
          <p:cNvSpPr>
            <a:spLocks noGrp="1"/>
          </p:cNvSpPr>
          <p:nvPr>
            <p:ph type="title"/>
          </p:nvPr>
        </p:nvSpPr>
        <p:spPr>
          <a:xfrm>
            <a:off x="590550" y="582001"/>
            <a:ext cx="10515600" cy="1325563"/>
          </a:xfrm>
        </p:spPr>
        <p:txBody>
          <a:bodyPr>
            <a:normAutofit/>
          </a:bodyPr>
          <a:lstStyle/>
          <a:p>
            <a:r>
              <a:rPr lang="en-US" sz="5400"/>
              <a:t>Resources</a:t>
            </a:r>
          </a:p>
        </p:txBody>
      </p:sp>
      <p:sp>
        <p:nvSpPr>
          <p:cNvPr id="9" name="Content Placeholder 8">
            <a:extLst>
              <a:ext uri="{FF2B5EF4-FFF2-40B4-BE49-F238E27FC236}">
                <a16:creationId xmlns:a16="http://schemas.microsoft.com/office/drawing/2014/main" id="{9263AC02-360E-2D48-9C4C-2644C11BCCD3}"/>
              </a:ext>
            </a:extLst>
          </p:cNvPr>
          <p:cNvSpPr>
            <a:spLocks noGrp="1"/>
          </p:cNvSpPr>
          <p:nvPr>
            <p:ph idx="1"/>
          </p:nvPr>
        </p:nvSpPr>
        <p:spPr>
          <a:xfrm>
            <a:off x="590550" y="2490536"/>
            <a:ext cx="10515600" cy="4262689"/>
          </a:xfrm>
        </p:spPr>
        <p:txBody>
          <a:bodyPr vert="horz" lIns="91440" tIns="45720" rIns="91440" bIns="45720" rtlCol="0" anchor="t">
            <a:normAutofit/>
          </a:bodyPr>
          <a:lstStyle/>
          <a:p>
            <a:pPr marL="0" indent="0">
              <a:buNone/>
            </a:pPr>
            <a:r>
              <a:rPr lang="en-US"/>
              <a:t>Information about online registration for unit leaders</a:t>
            </a:r>
          </a:p>
          <a:p>
            <a:pPr lvl="1"/>
            <a:r>
              <a:rPr lang="en-US" sz="1800">
                <a:hlinkClick r:id="rId3"/>
              </a:rPr>
              <a:t>https://www.scouting.org/resources/online-registration/</a:t>
            </a:r>
            <a:endParaRPr lang="en-US" sz="1800"/>
          </a:p>
          <a:p>
            <a:pPr marL="0" indent="0">
              <a:buNone/>
            </a:pPr>
            <a:r>
              <a:rPr lang="en-US">
                <a:latin typeface="Roboto Light"/>
              </a:rPr>
              <a:t>Online registration guidebook for </a:t>
            </a:r>
            <a:r>
              <a:rPr lang="en-US" err="1">
                <a:latin typeface="Roboto Light"/>
              </a:rPr>
              <a:t>beascout.org</a:t>
            </a:r>
            <a:r>
              <a:rPr lang="en-US">
                <a:latin typeface="Roboto Light"/>
              </a:rPr>
              <a:t> </a:t>
            </a:r>
            <a:endParaRPr lang="en-US"/>
          </a:p>
          <a:p>
            <a:pPr lvl="1"/>
            <a:r>
              <a:rPr lang="en-US" sz="1800">
                <a:hlinkClick r:id="rId4"/>
              </a:rPr>
              <a:t>https://i9peu1ikn3a16vg4e45rqi17-wpengine.netdna-ssl.com/wp-content/uploads/2018/08/Unit-Guidebook-for-Online-Registration-November-2018.pdf</a:t>
            </a:r>
            <a:endParaRPr lang="en-US" sz="1800"/>
          </a:p>
          <a:p>
            <a:pPr marL="0" indent="0">
              <a:buNone/>
            </a:pPr>
            <a:r>
              <a:rPr lang="en-US"/>
              <a:t>Marketing tools</a:t>
            </a:r>
          </a:p>
          <a:p>
            <a:pPr lvl="1"/>
            <a:r>
              <a:rPr lang="en-US" sz="1800">
                <a:hlinkClick r:id="rId5"/>
              </a:rPr>
              <a:t>https://www.scouting.org/programs/scouts-bsa/resources/scouts-bsa-marketing-tools/</a:t>
            </a:r>
            <a:endParaRPr lang="en-US" sz="1800"/>
          </a:p>
          <a:p>
            <a:pPr marL="0" indent="0">
              <a:buNone/>
            </a:pPr>
            <a:r>
              <a:rPr lang="en-US"/>
              <a:t>Brand center</a:t>
            </a:r>
          </a:p>
          <a:p>
            <a:pPr lvl="1"/>
            <a:r>
              <a:rPr lang="en-US" sz="1800">
                <a:hlinkClick r:id="rId6"/>
              </a:rPr>
              <a:t>https://scouting.webdamdb.com/bp/#/folder/4877804/</a:t>
            </a:r>
            <a:endParaRPr lang="en-US" sz="1800"/>
          </a:p>
          <a:p>
            <a:pPr marL="0" indent="0">
              <a:buNone/>
            </a:pPr>
            <a:r>
              <a:rPr lang="en-US">
                <a:latin typeface="Roboto Light"/>
              </a:rPr>
              <a:t>Council, District Leadership and Commissioner Support!</a:t>
            </a:r>
            <a:endParaRPr lang="en-US"/>
          </a:p>
          <a:p>
            <a:endParaRPr lang="en-US"/>
          </a:p>
          <a:p>
            <a:endParaRPr lang="en-US"/>
          </a:p>
        </p:txBody>
      </p:sp>
    </p:spTree>
    <p:extLst>
      <p:ext uri="{BB962C8B-B14F-4D97-AF65-F5344CB8AC3E}">
        <p14:creationId xmlns:p14="http://schemas.microsoft.com/office/powerpoint/2010/main" val="28111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0BC0A-7EE6-5748-8BF7-52933F295EB1}"/>
              </a:ext>
            </a:extLst>
          </p:cNvPr>
          <p:cNvSpPr>
            <a:spLocks noGrp="1"/>
          </p:cNvSpPr>
          <p:nvPr>
            <p:ph type="ctrTitle"/>
          </p:nvPr>
        </p:nvSpPr>
        <p:spPr/>
        <p:txBody>
          <a:bodyPr/>
          <a:lstStyle/>
          <a:p>
            <a:r>
              <a:rPr lang="en-US"/>
              <a:t>Questions?</a:t>
            </a:r>
          </a:p>
        </p:txBody>
      </p:sp>
    </p:spTree>
    <p:extLst>
      <p:ext uri="{BB962C8B-B14F-4D97-AF65-F5344CB8AC3E}">
        <p14:creationId xmlns:p14="http://schemas.microsoft.com/office/powerpoint/2010/main" val="412633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0BC0A-7EE6-5748-8BF7-52933F295EB1}"/>
              </a:ext>
            </a:extLst>
          </p:cNvPr>
          <p:cNvSpPr>
            <a:spLocks noGrp="1"/>
          </p:cNvSpPr>
          <p:nvPr>
            <p:ph type="ctrTitle"/>
          </p:nvPr>
        </p:nvSpPr>
        <p:spPr/>
        <p:txBody>
          <a:bodyPr/>
          <a:lstStyle/>
          <a:p>
            <a:r>
              <a:rPr lang="en-US"/>
              <a:t>How to Prepare for Virtual Recruiting</a:t>
            </a:r>
          </a:p>
        </p:txBody>
      </p:sp>
    </p:spTree>
    <p:extLst>
      <p:ext uri="{BB962C8B-B14F-4D97-AF65-F5344CB8AC3E}">
        <p14:creationId xmlns:p14="http://schemas.microsoft.com/office/powerpoint/2010/main" val="343750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B1D54B9-396D-4390-B9B1-FCEB4C55ABF5}"/>
              </a:ext>
            </a:extLst>
          </p:cNvPr>
          <p:cNvSpPr>
            <a:spLocks noGrp="1"/>
          </p:cNvSpPr>
          <p:nvPr>
            <p:ph idx="1"/>
          </p:nvPr>
        </p:nvSpPr>
        <p:spPr/>
        <p:txBody>
          <a:bodyPr vert="horz" lIns="91440" tIns="45720" rIns="91440" bIns="45720" rtlCol="0" anchor="t">
            <a:normAutofit lnSpcReduction="10000"/>
          </a:bodyPr>
          <a:lstStyle/>
          <a:p>
            <a:pPr marL="0" indent="0">
              <a:buNone/>
            </a:pPr>
            <a:r>
              <a:rPr lang="en-US">
                <a:latin typeface="Roboto Light"/>
              </a:rPr>
              <a:t>Due to COVID-19, school access will be limited to none!</a:t>
            </a:r>
          </a:p>
          <a:p>
            <a:pPr marL="0" indent="0">
              <a:buNone/>
            </a:pPr>
            <a:endParaRPr lang="en-US">
              <a:latin typeface="Roboto Light"/>
            </a:endParaRPr>
          </a:p>
          <a:p>
            <a:pPr marL="0" indent="0">
              <a:buNone/>
            </a:pPr>
            <a:r>
              <a:rPr lang="en-US">
                <a:latin typeface="Roboto Light"/>
              </a:rPr>
              <a:t>Traditional ways of promoting your event will most likely not take place:</a:t>
            </a:r>
          </a:p>
          <a:p>
            <a:pPr lvl="1"/>
            <a:r>
              <a:rPr lang="en-US">
                <a:latin typeface="Roboto Light"/>
              </a:rPr>
              <a:t>Talking with families before/after school</a:t>
            </a:r>
          </a:p>
          <a:p>
            <a:pPr lvl="1"/>
            <a:r>
              <a:rPr lang="en-US">
                <a:latin typeface="Roboto Light"/>
              </a:rPr>
              <a:t>Tabling at back-to-school night</a:t>
            </a:r>
          </a:p>
          <a:p>
            <a:pPr lvl="1"/>
            <a:r>
              <a:rPr lang="en-US">
                <a:latin typeface="Roboto Light"/>
              </a:rPr>
              <a:t>Meetings on School properties</a:t>
            </a:r>
          </a:p>
          <a:p>
            <a:pPr lvl="1"/>
            <a:r>
              <a:rPr lang="en-US">
                <a:latin typeface="Roboto Light"/>
              </a:rPr>
              <a:t>Etc. </a:t>
            </a:r>
          </a:p>
          <a:p>
            <a:pPr marL="457200" lvl="1" indent="0">
              <a:buNone/>
            </a:pPr>
            <a:endParaRPr lang="en-US">
              <a:latin typeface="Roboto Light"/>
            </a:endParaRPr>
          </a:p>
          <a:p>
            <a:pPr marL="0" indent="0">
              <a:buNone/>
            </a:pPr>
            <a:r>
              <a:rPr lang="en-US">
                <a:latin typeface="Roboto Light"/>
              </a:rPr>
              <a:t>Recruitments will have to be </a:t>
            </a:r>
            <a:r>
              <a:rPr lang="en-US" i="1" u="sng">
                <a:latin typeface="Roboto Light"/>
              </a:rPr>
              <a:t>virtual</a:t>
            </a:r>
            <a:endParaRPr lang="en-US">
              <a:latin typeface="Roboto Light"/>
            </a:endParaRPr>
          </a:p>
        </p:txBody>
      </p:sp>
      <p:sp>
        <p:nvSpPr>
          <p:cNvPr id="6" name="Title 1">
            <a:extLst>
              <a:ext uri="{FF2B5EF4-FFF2-40B4-BE49-F238E27FC236}">
                <a16:creationId xmlns:a16="http://schemas.microsoft.com/office/drawing/2014/main" id="{F66D75E3-0A51-460F-9586-A6DEAC090847}"/>
              </a:ext>
            </a:extLst>
          </p:cNvPr>
          <p:cNvSpPr>
            <a:spLocks noGrp="1"/>
          </p:cNvSpPr>
          <p:nvPr>
            <p:ph type="title"/>
          </p:nvPr>
        </p:nvSpPr>
        <p:spPr/>
        <p:txBody>
          <a:bodyPr>
            <a:normAutofit/>
          </a:bodyPr>
          <a:lstStyle/>
          <a:p>
            <a:r>
              <a:rPr lang="en-US" sz="5400"/>
              <a:t>Restrictions</a:t>
            </a:r>
          </a:p>
        </p:txBody>
      </p:sp>
    </p:spTree>
    <p:extLst>
      <p:ext uri="{BB962C8B-B14F-4D97-AF65-F5344CB8AC3E}">
        <p14:creationId xmlns:p14="http://schemas.microsoft.com/office/powerpoint/2010/main" val="213009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35E1D9-721B-F04E-8CFF-BBF94D16F74C}"/>
              </a:ext>
            </a:extLst>
          </p:cNvPr>
          <p:cNvSpPr>
            <a:spLocks noGrp="1"/>
          </p:cNvSpPr>
          <p:nvPr>
            <p:ph idx="1"/>
          </p:nvPr>
        </p:nvSpPr>
        <p:spPr/>
        <p:txBody>
          <a:bodyPr>
            <a:normAutofit/>
          </a:bodyPr>
          <a:lstStyle/>
          <a:p>
            <a:pPr marL="0" indent="0">
              <a:buNone/>
            </a:pPr>
            <a:r>
              <a:rPr lang="en-US">
                <a:latin typeface="Roboto Light"/>
              </a:rPr>
              <a:t>Use a video conference platform, preferably one with a chat feature to answer questions and provide links and resources:</a:t>
            </a:r>
          </a:p>
          <a:p>
            <a:r>
              <a:rPr lang="en-US">
                <a:latin typeface="Roboto Light"/>
              </a:rPr>
              <a:t>Zoom, GoToMeeting, Teams, </a:t>
            </a:r>
            <a:r>
              <a:rPr lang="en-US" err="1">
                <a:latin typeface="Roboto Light"/>
              </a:rPr>
              <a:t>Webex</a:t>
            </a:r>
            <a:r>
              <a:rPr lang="en-US">
                <a:latin typeface="Roboto Light"/>
              </a:rPr>
              <a:t>, Facebook Live, etc. </a:t>
            </a:r>
          </a:p>
        </p:txBody>
      </p:sp>
      <p:sp>
        <p:nvSpPr>
          <p:cNvPr id="3" name="Title 2">
            <a:extLst>
              <a:ext uri="{FF2B5EF4-FFF2-40B4-BE49-F238E27FC236}">
                <a16:creationId xmlns:a16="http://schemas.microsoft.com/office/drawing/2014/main" id="{F344AE40-B6F9-7148-91BF-365227C6AB17}"/>
              </a:ext>
            </a:extLst>
          </p:cNvPr>
          <p:cNvSpPr>
            <a:spLocks noGrp="1"/>
          </p:cNvSpPr>
          <p:nvPr>
            <p:ph type="title"/>
          </p:nvPr>
        </p:nvSpPr>
        <p:spPr/>
        <p:txBody>
          <a:bodyPr>
            <a:normAutofit/>
          </a:bodyPr>
          <a:lstStyle/>
          <a:p>
            <a:r>
              <a:rPr lang="en-US" sz="5400"/>
              <a:t>What Can You Do?</a:t>
            </a:r>
          </a:p>
        </p:txBody>
      </p:sp>
      <p:pic>
        <p:nvPicPr>
          <p:cNvPr id="8" name="Picture 7">
            <a:extLst>
              <a:ext uri="{FF2B5EF4-FFF2-40B4-BE49-F238E27FC236}">
                <a16:creationId xmlns:a16="http://schemas.microsoft.com/office/drawing/2014/main" id="{CFAA08D0-AD46-B14E-B07C-19F848ED5A55}"/>
              </a:ext>
            </a:extLst>
          </p:cNvPr>
          <p:cNvPicPr>
            <a:picLocks noChangeAspect="1"/>
          </p:cNvPicPr>
          <p:nvPr/>
        </p:nvPicPr>
        <p:blipFill>
          <a:blip r:embed="rId3"/>
          <a:stretch>
            <a:fillRect/>
          </a:stretch>
        </p:blipFill>
        <p:spPr>
          <a:xfrm>
            <a:off x="268587" y="3697870"/>
            <a:ext cx="1893678" cy="2216989"/>
          </a:xfrm>
          <a:prstGeom prst="rect">
            <a:avLst/>
          </a:prstGeom>
        </p:spPr>
      </p:pic>
      <p:pic>
        <p:nvPicPr>
          <p:cNvPr id="10" name="Picture 9">
            <a:extLst>
              <a:ext uri="{FF2B5EF4-FFF2-40B4-BE49-F238E27FC236}">
                <a16:creationId xmlns:a16="http://schemas.microsoft.com/office/drawing/2014/main" id="{6A8127CA-0D59-714C-B2A4-A471DC279730}"/>
              </a:ext>
            </a:extLst>
          </p:cNvPr>
          <p:cNvPicPr>
            <a:picLocks noChangeAspect="1"/>
          </p:cNvPicPr>
          <p:nvPr/>
        </p:nvPicPr>
        <p:blipFill>
          <a:blip r:embed="rId4"/>
          <a:stretch>
            <a:fillRect/>
          </a:stretch>
        </p:blipFill>
        <p:spPr>
          <a:xfrm>
            <a:off x="2393530" y="3357260"/>
            <a:ext cx="4546121" cy="1288068"/>
          </a:xfrm>
          <a:prstGeom prst="rect">
            <a:avLst/>
          </a:prstGeom>
        </p:spPr>
      </p:pic>
      <p:pic>
        <p:nvPicPr>
          <p:cNvPr id="11" name="Picture 10">
            <a:extLst>
              <a:ext uri="{FF2B5EF4-FFF2-40B4-BE49-F238E27FC236}">
                <a16:creationId xmlns:a16="http://schemas.microsoft.com/office/drawing/2014/main" id="{EA72329A-AB15-3D42-B7EC-F9671CC216DE}"/>
              </a:ext>
            </a:extLst>
          </p:cNvPr>
          <p:cNvPicPr>
            <a:picLocks noChangeAspect="1"/>
          </p:cNvPicPr>
          <p:nvPr/>
        </p:nvPicPr>
        <p:blipFill>
          <a:blip r:embed="rId5"/>
          <a:stretch>
            <a:fillRect/>
          </a:stretch>
        </p:blipFill>
        <p:spPr>
          <a:xfrm>
            <a:off x="2674846" y="4415274"/>
            <a:ext cx="3983487" cy="1991744"/>
          </a:xfrm>
          <a:prstGeom prst="rect">
            <a:avLst/>
          </a:prstGeom>
        </p:spPr>
      </p:pic>
      <p:pic>
        <p:nvPicPr>
          <p:cNvPr id="12" name="Picture 11">
            <a:extLst>
              <a:ext uri="{FF2B5EF4-FFF2-40B4-BE49-F238E27FC236}">
                <a16:creationId xmlns:a16="http://schemas.microsoft.com/office/drawing/2014/main" id="{8F516AAA-E01E-F644-A244-3915B24AC5C8}"/>
              </a:ext>
            </a:extLst>
          </p:cNvPr>
          <p:cNvPicPr>
            <a:picLocks noChangeAspect="1"/>
          </p:cNvPicPr>
          <p:nvPr/>
        </p:nvPicPr>
        <p:blipFill>
          <a:blip r:embed="rId6"/>
          <a:stretch>
            <a:fillRect/>
          </a:stretch>
        </p:blipFill>
        <p:spPr>
          <a:xfrm>
            <a:off x="7170914" y="3517715"/>
            <a:ext cx="1845939" cy="1710570"/>
          </a:xfrm>
          <a:prstGeom prst="rect">
            <a:avLst/>
          </a:prstGeom>
        </p:spPr>
      </p:pic>
      <p:pic>
        <p:nvPicPr>
          <p:cNvPr id="13" name="Picture 12">
            <a:extLst>
              <a:ext uri="{FF2B5EF4-FFF2-40B4-BE49-F238E27FC236}">
                <a16:creationId xmlns:a16="http://schemas.microsoft.com/office/drawing/2014/main" id="{49EDFFAC-EF64-4B4C-8913-98DF823B43C7}"/>
              </a:ext>
            </a:extLst>
          </p:cNvPr>
          <p:cNvPicPr>
            <a:picLocks noChangeAspect="1"/>
          </p:cNvPicPr>
          <p:nvPr/>
        </p:nvPicPr>
        <p:blipFill>
          <a:blip r:embed="rId7"/>
          <a:stretch>
            <a:fillRect/>
          </a:stretch>
        </p:blipFill>
        <p:spPr>
          <a:xfrm>
            <a:off x="8735535" y="5228285"/>
            <a:ext cx="3296667" cy="1288069"/>
          </a:xfrm>
          <a:prstGeom prst="rect">
            <a:avLst/>
          </a:prstGeom>
        </p:spPr>
      </p:pic>
    </p:spTree>
    <p:extLst>
      <p:ext uri="{BB962C8B-B14F-4D97-AF65-F5344CB8AC3E}">
        <p14:creationId xmlns:p14="http://schemas.microsoft.com/office/powerpoint/2010/main" val="184571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E53E4F-82E7-40B9-9615-AF830608E23D}"/>
              </a:ext>
            </a:extLst>
          </p:cNvPr>
          <p:cNvSpPr>
            <a:spLocks noGrp="1"/>
          </p:cNvSpPr>
          <p:nvPr>
            <p:ph idx="1"/>
          </p:nvPr>
        </p:nvSpPr>
        <p:spPr/>
        <p:txBody>
          <a:bodyPr vert="horz" lIns="91440" tIns="45720" rIns="91440" bIns="45720" rtlCol="0" anchor="t">
            <a:noAutofit/>
          </a:bodyPr>
          <a:lstStyle/>
          <a:p>
            <a:r>
              <a:rPr lang="en-US" sz="2300">
                <a:latin typeface="Roboto Light"/>
              </a:rPr>
              <a:t>Use preregistration</a:t>
            </a:r>
          </a:p>
          <a:p>
            <a:r>
              <a:rPr lang="en-US" sz="2300">
                <a:latin typeface="Roboto Light"/>
              </a:rPr>
              <a:t>Follow </a:t>
            </a:r>
            <a:r>
              <a:rPr lang="en-US" sz="2300" b="1" u="sng">
                <a:latin typeface="Roboto Light"/>
              </a:rPr>
              <a:t>ALL</a:t>
            </a:r>
            <a:r>
              <a:rPr lang="en-US" sz="2300">
                <a:latin typeface="Roboto Light"/>
              </a:rPr>
              <a:t> Youth Protection policies</a:t>
            </a:r>
          </a:p>
          <a:p>
            <a:r>
              <a:rPr lang="en-US" sz="2300"/>
              <a:t>Use business-oriented conference platforms </a:t>
            </a:r>
          </a:p>
          <a:p>
            <a:r>
              <a:rPr lang="en-US" sz="2300"/>
              <a:t>Regularly review and implement the latest security features of your chosen platform to avoid unauthorized visitors or other security issues in your meetings</a:t>
            </a:r>
          </a:p>
          <a:p>
            <a:r>
              <a:rPr lang="en-US" sz="2300"/>
              <a:t>Do </a:t>
            </a:r>
            <a:r>
              <a:rPr lang="en-US" sz="2300" b="1" u="sng"/>
              <a:t>NOT</a:t>
            </a:r>
            <a:r>
              <a:rPr lang="en-US" sz="2300"/>
              <a:t> record online activities/meetings that include youth participants</a:t>
            </a:r>
          </a:p>
          <a:p>
            <a:r>
              <a:rPr lang="en-US" sz="2300"/>
              <a:t>Recording of online activities that only involve adults is subject to local council legal review and approval. Check with your local council for guidance</a:t>
            </a:r>
          </a:p>
          <a:p>
            <a:r>
              <a:rPr lang="en-US" sz="2300"/>
              <a:t>Safeguard personal information</a:t>
            </a:r>
          </a:p>
          <a:p>
            <a:r>
              <a:rPr lang="en-US" sz="2300"/>
              <a:t>Collecting personal information from youth under 13 is not recommended</a:t>
            </a:r>
          </a:p>
        </p:txBody>
      </p:sp>
      <p:sp>
        <p:nvSpPr>
          <p:cNvPr id="3" name="Title 2">
            <a:extLst>
              <a:ext uri="{FF2B5EF4-FFF2-40B4-BE49-F238E27FC236}">
                <a16:creationId xmlns:a16="http://schemas.microsoft.com/office/drawing/2014/main" id="{EF82EFBF-C8AE-4067-B61E-49E35E0C0A5F}"/>
              </a:ext>
            </a:extLst>
          </p:cNvPr>
          <p:cNvSpPr>
            <a:spLocks noGrp="1"/>
          </p:cNvSpPr>
          <p:nvPr>
            <p:ph type="title"/>
          </p:nvPr>
        </p:nvSpPr>
        <p:spPr/>
        <p:txBody>
          <a:bodyPr/>
          <a:lstStyle/>
          <a:p>
            <a:r>
              <a:rPr lang="en-US">
                <a:latin typeface="Roboto Thin"/>
              </a:rPr>
              <a:t>BSA Digital Guidelines</a:t>
            </a:r>
            <a:endParaRPr lang="en-US"/>
          </a:p>
        </p:txBody>
      </p:sp>
    </p:spTree>
    <p:extLst>
      <p:ext uri="{BB962C8B-B14F-4D97-AF65-F5344CB8AC3E}">
        <p14:creationId xmlns:p14="http://schemas.microsoft.com/office/powerpoint/2010/main" val="2106146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279231-0E90-4D83-9C2F-AAAA9BEDC83A}"/>
              </a:ext>
            </a:extLst>
          </p:cNvPr>
          <p:cNvSpPr>
            <a:spLocks noGrp="1"/>
          </p:cNvSpPr>
          <p:nvPr>
            <p:ph idx="1"/>
          </p:nvPr>
        </p:nvSpPr>
        <p:spPr/>
        <p:txBody>
          <a:bodyPr vert="horz" lIns="91440" tIns="45720" rIns="91440" bIns="45720" rtlCol="0" anchor="t">
            <a:normAutofit/>
          </a:bodyPr>
          <a:lstStyle/>
          <a:p>
            <a:r>
              <a:rPr lang="en-US" sz="2400">
                <a:latin typeface="Roboto Light"/>
              </a:rPr>
              <a:t>Include your unit’s QR code and “apply now” link in your event description</a:t>
            </a:r>
          </a:p>
          <a:p>
            <a:r>
              <a:rPr lang="en-US" sz="2400">
                <a:latin typeface="Roboto Light"/>
              </a:rPr>
              <a:t>Promote your recruitment event online</a:t>
            </a:r>
          </a:p>
          <a:p>
            <a:r>
              <a:rPr lang="en-US" sz="2400">
                <a:latin typeface="Roboto Light"/>
              </a:rPr>
              <a:t>Mention incentive for joining scouts – Free Scouting Handbook</a:t>
            </a:r>
          </a:p>
          <a:p>
            <a:r>
              <a:rPr lang="en-US" sz="2400">
                <a:latin typeface="Roboto Light"/>
              </a:rPr>
              <a:t>Use BSA’s </a:t>
            </a:r>
            <a:r>
              <a:rPr lang="en-US" sz="2400">
                <a:latin typeface="Roboto Light"/>
                <a:hlinkClick r:id="rId3"/>
              </a:rPr>
              <a:t>Marketing Tools</a:t>
            </a:r>
            <a:r>
              <a:rPr lang="en-US" sz="2400">
                <a:latin typeface="Roboto Light"/>
              </a:rPr>
              <a:t> and resources from the </a:t>
            </a:r>
            <a:r>
              <a:rPr lang="en-US" sz="2400">
                <a:latin typeface="Roboto Light"/>
                <a:hlinkClick r:id="rId4"/>
              </a:rPr>
              <a:t>Brand Center</a:t>
            </a:r>
            <a:r>
              <a:rPr lang="en-US" sz="2400">
                <a:latin typeface="Roboto Light"/>
              </a:rPr>
              <a:t> </a:t>
            </a:r>
          </a:p>
          <a:p>
            <a:r>
              <a:rPr lang="en-US" sz="2400">
                <a:latin typeface="Roboto Light"/>
              </a:rPr>
              <a:t>Yard signs at your school/church and neighborhood</a:t>
            </a:r>
          </a:p>
          <a:p>
            <a:r>
              <a:rPr lang="en-US" sz="2400">
                <a:latin typeface="Roboto Light"/>
              </a:rPr>
              <a:t>Word of mouth</a:t>
            </a:r>
          </a:p>
          <a:p>
            <a:r>
              <a:rPr lang="en-US" sz="2400">
                <a:latin typeface="Roboto Light"/>
              </a:rPr>
              <a:t>School website and newsletters</a:t>
            </a:r>
          </a:p>
          <a:p>
            <a:r>
              <a:rPr lang="en-US" sz="2400">
                <a:latin typeface="Roboto Light"/>
              </a:rPr>
              <a:t>Think outside the box and be creative!</a:t>
            </a:r>
          </a:p>
          <a:p>
            <a:endParaRPr lang="en-US" sz="2400">
              <a:latin typeface="Roboto Light"/>
            </a:endParaRPr>
          </a:p>
        </p:txBody>
      </p:sp>
      <p:sp>
        <p:nvSpPr>
          <p:cNvPr id="3" name="Title 2">
            <a:extLst>
              <a:ext uri="{FF2B5EF4-FFF2-40B4-BE49-F238E27FC236}">
                <a16:creationId xmlns:a16="http://schemas.microsoft.com/office/drawing/2014/main" id="{11CA6645-3DB5-4E97-8189-3F9C796B1C58}"/>
              </a:ext>
            </a:extLst>
          </p:cNvPr>
          <p:cNvSpPr>
            <a:spLocks noGrp="1"/>
          </p:cNvSpPr>
          <p:nvPr>
            <p:ph type="title"/>
          </p:nvPr>
        </p:nvSpPr>
        <p:spPr/>
        <p:txBody>
          <a:bodyPr/>
          <a:lstStyle/>
          <a:p>
            <a:r>
              <a:rPr lang="en-US">
                <a:latin typeface="Roboto Thin"/>
              </a:rPr>
              <a:t>How to Promote Your Virtual Recruitment</a:t>
            </a:r>
            <a:endParaRPr lang="en-US"/>
          </a:p>
        </p:txBody>
      </p:sp>
    </p:spTree>
    <p:extLst>
      <p:ext uri="{BB962C8B-B14F-4D97-AF65-F5344CB8AC3E}">
        <p14:creationId xmlns:p14="http://schemas.microsoft.com/office/powerpoint/2010/main" val="384424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174" y="207650"/>
            <a:ext cx="10387652" cy="1352702"/>
          </a:xfrm>
        </p:spPr>
        <p:txBody>
          <a:bodyPr>
            <a:normAutofit/>
          </a:bodyPr>
          <a:lstStyle/>
          <a:p>
            <a:r>
              <a:rPr lang="en-US" sz="5400">
                <a:latin typeface="Roboto Thin"/>
              </a:rPr>
              <a:t>Preparation Best Practices</a:t>
            </a:r>
            <a:endParaRPr lang="en-US" sz="4000">
              <a:latin typeface="Roboto Thin"/>
            </a:endParaRPr>
          </a:p>
        </p:txBody>
      </p:sp>
      <p:sp>
        <p:nvSpPr>
          <p:cNvPr id="5" name="Content Placeholder 1">
            <a:extLst>
              <a:ext uri="{FF2B5EF4-FFF2-40B4-BE49-F238E27FC236}">
                <a16:creationId xmlns:a16="http://schemas.microsoft.com/office/drawing/2014/main" id="{0EE5B163-BDCD-A349-86A6-1A11C0A1DE49}"/>
              </a:ext>
            </a:extLst>
          </p:cNvPr>
          <p:cNvSpPr>
            <a:spLocks noGrp="1"/>
          </p:cNvSpPr>
          <p:nvPr>
            <p:ph idx="1"/>
          </p:nvPr>
        </p:nvSpPr>
        <p:spPr>
          <a:xfrm>
            <a:off x="838200" y="1825625"/>
            <a:ext cx="10515600" cy="4351338"/>
          </a:xfrm>
        </p:spPr>
        <p:txBody>
          <a:bodyPr vert="horz" lIns="91440" tIns="45720" rIns="91440" bIns="45720" rtlCol="0" anchor="t">
            <a:normAutofit/>
          </a:bodyPr>
          <a:lstStyle/>
          <a:p>
            <a:r>
              <a:rPr lang="en-US" sz="2400">
                <a:latin typeface="Roboto Light"/>
              </a:rPr>
              <a:t>Update your unit’s information and accept online apps on beascout.org</a:t>
            </a:r>
          </a:p>
          <a:p>
            <a:r>
              <a:rPr lang="en-US" sz="2400">
                <a:latin typeface="Roboto Light"/>
              </a:rPr>
              <a:t>Double, or even triple, the amount of yard signs you usually use (be visible in your community)</a:t>
            </a:r>
          </a:p>
          <a:p>
            <a:r>
              <a:rPr lang="en-US" sz="2400">
                <a:latin typeface="Roboto Light"/>
              </a:rPr>
              <a:t>Market to the communities you serve</a:t>
            </a:r>
          </a:p>
          <a:p>
            <a:r>
              <a:rPr lang="en-US" sz="2400">
                <a:latin typeface="Roboto Light"/>
              </a:rPr>
              <a:t>Use simple language that scouts can understand</a:t>
            </a:r>
          </a:p>
          <a:p>
            <a:r>
              <a:rPr lang="en-US" sz="2400">
                <a:latin typeface="Roboto Light"/>
              </a:rPr>
              <a:t>Make it a fun contest for scouts that invite friends </a:t>
            </a:r>
          </a:p>
          <a:p>
            <a:r>
              <a:rPr lang="en-US" sz="2400">
                <a:latin typeface="Roboto Light"/>
              </a:rPr>
              <a:t>Have vacancies in your parent committee? </a:t>
            </a:r>
          </a:p>
          <a:p>
            <a:r>
              <a:rPr lang="en-US" sz="2400">
                <a:latin typeface="Roboto Light"/>
              </a:rPr>
              <a:t>Get your School involved in promotion</a:t>
            </a:r>
          </a:p>
        </p:txBody>
      </p:sp>
    </p:spTree>
    <p:extLst>
      <p:ext uri="{BB962C8B-B14F-4D97-AF65-F5344CB8AC3E}">
        <p14:creationId xmlns:p14="http://schemas.microsoft.com/office/powerpoint/2010/main" val="179545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0BC0A-7EE6-5748-8BF7-52933F295EB1}"/>
              </a:ext>
            </a:extLst>
          </p:cNvPr>
          <p:cNvSpPr>
            <a:spLocks noGrp="1"/>
          </p:cNvSpPr>
          <p:nvPr>
            <p:ph type="ctrTitle"/>
          </p:nvPr>
        </p:nvSpPr>
        <p:spPr/>
        <p:txBody>
          <a:bodyPr/>
          <a:lstStyle/>
          <a:p>
            <a:r>
              <a:rPr lang="en-US"/>
              <a:t>Conducting Your Virtual Recruitment</a:t>
            </a:r>
          </a:p>
        </p:txBody>
      </p:sp>
    </p:spTree>
    <p:extLst>
      <p:ext uri="{BB962C8B-B14F-4D97-AF65-F5344CB8AC3E}">
        <p14:creationId xmlns:p14="http://schemas.microsoft.com/office/powerpoint/2010/main" val="36327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2390B9775E8F4696A76ABB5F0EDC06" ma:contentTypeVersion="12" ma:contentTypeDescription="Create a new document." ma:contentTypeScope="" ma:versionID="423d7d965f4d93b1ba648f9466c8a836">
  <xsd:schema xmlns:xsd="http://www.w3.org/2001/XMLSchema" xmlns:xs="http://www.w3.org/2001/XMLSchema" xmlns:p="http://schemas.microsoft.com/office/2006/metadata/properties" xmlns:ns2="ed65ef0c-00e5-4415-b9c3-d887718c46a3" xmlns:ns3="dec74485-06c3-4ad2-87e5-2936bccd8161" targetNamespace="http://schemas.microsoft.com/office/2006/metadata/properties" ma:root="true" ma:fieldsID="3be9304662ad4f2f663d86a351e024e7" ns2:_="" ns3:_="">
    <xsd:import namespace="ed65ef0c-00e5-4415-b9c3-d887718c46a3"/>
    <xsd:import namespace="dec74485-06c3-4ad2-87e5-2936bccd816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65ef0c-00e5-4415-b9c3-d887718c46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ec74485-06c3-4ad2-87e5-2936bccd816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DF3CC7-DD58-4985-BFEA-F90EACEB4A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65ef0c-00e5-4415-b9c3-d887718c46a3"/>
    <ds:schemaRef ds:uri="dec74485-06c3-4ad2-87e5-2936bccd81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06D3E5B-6C0D-4892-B955-07A2CC620537}">
  <ds:schemaRefs>
    <ds:schemaRef ds:uri="68789e74-9144-4155-b68f-625958a32a8e"/>
    <ds:schemaRef ds:uri="7b70480b-2411-4967-8a68-78743fb1611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E4D244A-2CB7-4848-9C89-A550C19A6A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3151</Words>
  <Application>Microsoft Office PowerPoint</Application>
  <PresentationFormat>Widescreen</PresentationFormat>
  <Paragraphs>383</Paragraphs>
  <Slides>22</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Arial,Sans-Serif</vt:lpstr>
      <vt:lpstr>Calibri</vt:lpstr>
      <vt:lpstr>Century Gothic</vt:lpstr>
      <vt:lpstr>Roboto Light</vt:lpstr>
      <vt:lpstr>Roboto Thin</vt:lpstr>
      <vt:lpstr>Office Theme</vt:lpstr>
      <vt:lpstr>Virtual Recruiting</vt:lpstr>
      <vt:lpstr>Fall Virtual Recruitments</vt:lpstr>
      <vt:lpstr>How to Prepare for Virtual Recruiting</vt:lpstr>
      <vt:lpstr>Restrictions</vt:lpstr>
      <vt:lpstr>What Can You Do?</vt:lpstr>
      <vt:lpstr>BSA Digital Guidelines</vt:lpstr>
      <vt:lpstr>How to Promote Your Virtual Recruitment</vt:lpstr>
      <vt:lpstr>Preparation Best Practices</vt:lpstr>
      <vt:lpstr>Conducting Your Virtual Recruitment</vt:lpstr>
      <vt:lpstr>Your Time to Shine!</vt:lpstr>
      <vt:lpstr>Recruitment Agenda</vt:lpstr>
      <vt:lpstr>Structure of Your Recruitment</vt:lpstr>
      <vt:lpstr>Some of the Things Our Pack/Troop Has Done in the Past Year</vt:lpstr>
      <vt:lpstr>How Our Pack/Troop is Organized</vt:lpstr>
      <vt:lpstr>“I’m Sure You have a Lot of Questions, Let Me Answer Some for You”</vt:lpstr>
      <vt:lpstr>PowerPoint Presentation</vt:lpstr>
      <vt:lpstr>Make the Ask</vt:lpstr>
      <vt:lpstr>Best Practices</vt:lpstr>
      <vt:lpstr>Follow Up</vt:lpstr>
      <vt:lpstr>Follow Up</vt:lpstr>
      <vt:lpstr>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Staff Meeting</dc:title>
  <dc:creator>Susan Vinh</dc:creator>
  <cp:lastModifiedBy>Steven Solberg</cp:lastModifiedBy>
  <cp:revision>2</cp:revision>
  <dcterms:created xsi:type="dcterms:W3CDTF">2020-06-03T17:51:57Z</dcterms:created>
  <dcterms:modified xsi:type="dcterms:W3CDTF">2021-08-10T23:01:36Z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0x010100952390B9775E8F4696A76ABB5F0EDC06</vt:lpwstr>
  </property>
</Properties>
</file>